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sldIdLst>
    <p:sldId id="256" r:id="rId5"/>
    <p:sldId id="257" r:id="rId6"/>
    <p:sldId id="258" r:id="rId7"/>
  </p:sldIdLst>
  <p:sldSz cx="13011150" cy="7315200"/>
  <p:notesSz cx="7315200" cy="1301115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18EA15-2C17-43A9-807C-6FDBD966A2D3}" v="6" dt="2021-04-15T12:34:15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3"/>
  </p:normalViewPr>
  <p:slideViewPr>
    <p:cSldViewPr snapToGrid="0" snapToObjects="1">
      <p:cViewPr varScale="1">
        <p:scale>
          <a:sx n="59" d="100"/>
          <a:sy n="59" d="100"/>
        </p:scale>
        <p:origin x="7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Dures" userId="a4d20157-df88-481d-80b8-beb62bbedd3b" providerId="ADAL" clId="{D618EA15-2C17-43A9-807C-6FDBD966A2D3}"/>
    <pc:docChg chg="modSld">
      <pc:chgData name="Dan Dures" userId="a4d20157-df88-481d-80b8-beb62bbedd3b" providerId="ADAL" clId="{D618EA15-2C17-43A9-807C-6FDBD966A2D3}" dt="2021-04-16T11:10:50.222" v="43" actId="113"/>
      <pc:docMkLst>
        <pc:docMk/>
      </pc:docMkLst>
      <pc:sldChg chg="modSp mod">
        <pc:chgData name="Dan Dures" userId="a4d20157-df88-481d-80b8-beb62bbedd3b" providerId="ADAL" clId="{D618EA15-2C17-43A9-807C-6FDBD966A2D3}" dt="2021-04-16T11:10:50.222" v="43" actId="113"/>
        <pc:sldMkLst>
          <pc:docMk/>
          <pc:sldMk cId="0" sldId="256"/>
        </pc:sldMkLst>
        <pc:spChg chg="mod">
          <ac:chgData name="Dan Dures" userId="a4d20157-df88-481d-80b8-beb62bbedd3b" providerId="ADAL" clId="{D618EA15-2C17-43A9-807C-6FDBD966A2D3}" dt="2021-04-16T11:10:50.222" v="43" actId="113"/>
          <ac:spMkLst>
            <pc:docMk/>
            <pc:sldMk cId="0" sldId="256"/>
            <ac:spMk id="3" creationId="{066014BE-469C-4EC9-A3FB-3E48D5A13763}"/>
          </ac:spMkLst>
        </pc:spChg>
      </pc:sldChg>
      <pc:sldChg chg="modSp mod">
        <pc:chgData name="Dan Dures" userId="a4d20157-df88-481d-80b8-beb62bbedd3b" providerId="ADAL" clId="{D618EA15-2C17-43A9-807C-6FDBD966A2D3}" dt="2021-04-16T11:08:51.793" v="40" actId="1037"/>
        <pc:sldMkLst>
          <pc:docMk/>
          <pc:sldMk cId="0" sldId="257"/>
        </pc:sldMkLst>
        <pc:spChg chg="mod">
          <ac:chgData name="Dan Dures" userId="a4d20157-df88-481d-80b8-beb62bbedd3b" providerId="ADAL" clId="{D618EA15-2C17-43A9-807C-6FDBD966A2D3}" dt="2021-04-16T11:08:51.793" v="40" actId="1037"/>
          <ac:spMkLst>
            <pc:docMk/>
            <pc:sldMk cId="0" sldId="257"/>
            <ac:spMk id="9" creationId="{EB1553E9-8DA8-4B4D-9858-07F85693DCBF}"/>
          </ac:spMkLst>
        </pc:spChg>
        <pc:spChg chg="mod">
          <ac:chgData name="Dan Dures" userId="a4d20157-df88-481d-80b8-beb62bbedd3b" providerId="ADAL" clId="{D618EA15-2C17-43A9-807C-6FDBD966A2D3}" dt="2021-04-16T11:06:49.213" v="32" actId="6549"/>
          <ac:spMkLst>
            <pc:docMk/>
            <pc:sldMk cId="0" sldId="257"/>
            <ac:spMk id="20" creationId="{B7AB4890-06D0-4DD6-97C2-C1BD6417A80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67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950A4D-C7B7-4CA9-8A9A-B27B496CB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5"/>
          <a:stretch/>
        </p:blipFill>
        <p:spPr>
          <a:xfrm>
            <a:off x="9176659" y="156649"/>
            <a:ext cx="3744685" cy="7062021"/>
          </a:xfrm>
          <a:prstGeom prst="rect">
            <a:avLst/>
          </a:prstGeom>
        </p:spPr>
      </p:pic>
      <p:pic>
        <p:nvPicPr>
          <p:cNvPr id="2" name="Object 1" descr="/var/www/render_temp/1125542/1469430904/slide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6014BE-469C-4EC9-A3FB-3E48D5A13763}"/>
              </a:ext>
            </a:extLst>
          </p:cNvPr>
          <p:cNvSpPr txBox="1"/>
          <p:nvPr/>
        </p:nvSpPr>
        <p:spPr>
          <a:xfrm>
            <a:off x="1186917" y="2128664"/>
            <a:ext cx="5965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Suzano</a:t>
            </a:r>
            <a:r>
              <a:rPr lang="en-GB" dirty="0"/>
              <a:t> </a:t>
            </a:r>
            <a:r>
              <a:rPr lang="en-GB" sz="2000" dirty="0"/>
              <a:t>is one of the </a:t>
            </a:r>
            <a:r>
              <a:rPr lang="en-GB" sz="2000" b="1" dirty="0"/>
              <a:t>World’s largest Paper &amp; Pulp producers</a:t>
            </a:r>
            <a:r>
              <a:rPr lang="en-GB" sz="2000" dirty="0"/>
              <a:t> and manages a diverse set of process from forestry to </a:t>
            </a:r>
            <a:r>
              <a:rPr lang="en-US" sz="2000" dirty="0"/>
              <a:t>distribution of products and consumer goods</a:t>
            </a:r>
            <a:r>
              <a:rPr lang="en-GB" sz="2000" dirty="0"/>
              <a:t>, underpinned by investment in technology and innovation</a:t>
            </a:r>
            <a:r>
              <a:rPr lang="en-GB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CCC28A-1E70-4E08-8F7C-2CD9448F0581}"/>
              </a:ext>
            </a:extLst>
          </p:cNvPr>
          <p:cNvSpPr txBox="1"/>
          <p:nvPr/>
        </p:nvSpPr>
        <p:spPr>
          <a:xfrm>
            <a:off x="1186917" y="4169714"/>
            <a:ext cx="112600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2019 they merged with Fibria Pulp, and to realize the vision of the combined company they needed to align two huge portfolios, prioritizing more than </a:t>
            </a:r>
            <a:r>
              <a:rPr lang="en-US" sz="2800" b="1" dirty="0"/>
              <a:t>130</a:t>
            </a:r>
            <a:r>
              <a:rPr lang="en-US" sz="2000" dirty="0"/>
              <a:t> Innovation and technology projects into one portfolio.</a:t>
            </a:r>
            <a:endParaRPr lang="en-GB" sz="28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 descr="A picture containing grass, outdoor, field, nature&#10;&#10;Description automatically generated">
            <a:extLst>
              <a:ext uri="{FF2B5EF4-FFF2-40B4-BE49-F238E27FC236}">
                <a16:creationId xmlns:a16="http://schemas.microsoft.com/office/drawing/2014/main" id="{CE6F25A4-12D2-452F-BE2C-B25F284AA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966" y="161925"/>
            <a:ext cx="5663671" cy="3773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0FBEAB-A8CD-4E89-8C15-A6C70B95145A}"/>
              </a:ext>
            </a:extLst>
          </p:cNvPr>
          <p:cNvSpPr txBox="1"/>
          <p:nvPr/>
        </p:nvSpPr>
        <p:spPr>
          <a:xfrm>
            <a:off x="1286399" y="5760993"/>
            <a:ext cx="7865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/>
              <a:t>How could they prioritise this big portfolio quickly and effectively?</a:t>
            </a:r>
            <a:endParaRPr lang="en-GB" sz="2800" b="1" i="1" dirty="0">
              <a:solidFill>
                <a:srgbClr val="FF0000"/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6FA7E86-891D-4A67-A2C0-1DCEF67CB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342" y="365972"/>
            <a:ext cx="5972182" cy="13967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25542/1469430904/slid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888686" cy="7315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F0AF19-9E98-489E-B263-EB37B4D1C28C}"/>
              </a:ext>
            </a:extLst>
          </p:cNvPr>
          <p:cNvSpPr txBox="1"/>
          <p:nvPr/>
        </p:nvSpPr>
        <p:spPr>
          <a:xfrm>
            <a:off x="2465204" y="1111133"/>
            <a:ext cx="8080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criteria were specific to each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definition of the criteria involved few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Scoring was impacted by unconscious bias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 method was empirical and different between areas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B75CD-8A67-4D07-A12E-3908AD3FF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16" y="921386"/>
            <a:ext cx="1477983" cy="13006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07C19E-C673-4D99-BFEC-1D297D666933}"/>
              </a:ext>
            </a:extLst>
          </p:cNvPr>
          <p:cNvSpPr txBox="1"/>
          <p:nvPr/>
        </p:nvSpPr>
        <p:spPr>
          <a:xfrm>
            <a:off x="2077911" y="2299405"/>
            <a:ext cx="781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 new process was built with help from an AHP expert…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3CDFD-0FE6-4ED2-BD23-4865E42BE6BC}"/>
              </a:ext>
            </a:extLst>
          </p:cNvPr>
          <p:cNvSpPr txBox="1"/>
          <p:nvPr/>
        </p:nvSpPr>
        <p:spPr>
          <a:xfrm rot="16200000">
            <a:off x="543471" y="4290702"/>
            <a:ext cx="197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091B9-E499-4BA9-B477-CB25E237AD6F}"/>
              </a:ext>
            </a:extLst>
          </p:cNvPr>
          <p:cNvSpPr txBox="1"/>
          <p:nvPr/>
        </p:nvSpPr>
        <p:spPr>
          <a:xfrm>
            <a:off x="2362313" y="3330906"/>
            <a:ext cx="7946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6 Portfolios defined – New Business, Pulp, Paper, Biorefinery, Forest Management &amp; Innovation Process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AHP methodology used to structure criteria and prioritize most viable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Redefining project concepts and classifications to support use of AHP</a:t>
            </a: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553E9-8DA8-4B4D-9858-07F85693DCBF}"/>
              </a:ext>
            </a:extLst>
          </p:cNvPr>
          <p:cNvSpPr txBox="1"/>
          <p:nvPr/>
        </p:nvSpPr>
        <p:spPr>
          <a:xfrm>
            <a:off x="2345461" y="5202886"/>
            <a:ext cx="10368593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Reclassification of projects into 3 types of innovation from Cranfield Grid : </a:t>
            </a:r>
            <a:r>
              <a:rPr lang="en-US" sz="1600" b="1" dirty="0"/>
              <a:t>Grow the Business</a:t>
            </a:r>
            <a:r>
              <a:rPr lang="en-US" sz="1600" dirty="0"/>
              <a:t>, </a:t>
            </a:r>
            <a:r>
              <a:rPr lang="en-US" sz="1600" b="1" dirty="0"/>
              <a:t>Transform the Business</a:t>
            </a:r>
            <a:r>
              <a:rPr lang="en-US" sz="1600" dirty="0"/>
              <a:t> and </a:t>
            </a:r>
            <a:r>
              <a:rPr lang="en-US" sz="1600" b="1" dirty="0"/>
              <a:t>Run the Business</a:t>
            </a:r>
            <a:r>
              <a:rPr lang="en-US" sz="1600" dirty="0"/>
              <a:t>, </a:t>
            </a:r>
            <a:r>
              <a:rPr lang="en-GB" sz="1600" dirty="0"/>
              <a:t>to ensure that </a:t>
            </a:r>
            <a:r>
              <a:rPr lang="en-US" sz="1600" dirty="0"/>
              <a:t>to prioritize projects according to their characteristics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While specific scales &amp; definition were customised, all the models had 3 key themes to provide consistent framework for consideration: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/>
              <a:t>Strategic Alignment </a:t>
            </a:r>
            <a:r>
              <a:rPr lang="en-GB" sz="1600" dirty="0"/>
              <a:t>– Fit to high level company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/>
              <a:t>Implementation Risk </a:t>
            </a:r>
            <a:r>
              <a:rPr lang="en-GB" sz="1600" dirty="0"/>
              <a:t>– Potential issues with Market &amp;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1" dirty="0"/>
              <a:t>Market Attractiveness </a:t>
            </a:r>
            <a:r>
              <a:rPr lang="en-GB" sz="1600" dirty="0"/>
              <a:t>– Market Share &amp; Return on Investment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6C8ECA-5736-455C-B0E1-9AC47887C775}"/>
              </a:ext>
            </a:extLst>
          </p:cNvPr>
          <p:cNvSpPr/>
          <p:nvPr/>
        </p:nvSpPr>
        <p:spPr>
          <a:xfrm>
            <a:off x="2209800" y="5026500"/>
            <a:ext cx="10678886" cy="2131081"/>
          </a:xfrm>
          <a:custGeom>
            <a:avLst/>
            <a:gdLst>
              <a:gd name="connsiteX0" fmla="*/ 0 w 10678886"/>
              <a:gd name="connsiteY0" fmla="*/ 355187 h 2131081"/>
              <a:gd name="connsiteX1" fmla="*/ 355187 w 10678886"/>
              <a:gd name="connsiteY1" fmla="*/ 0 h 2131081"/>
              <a:gd name="connsiteX2" fmla="*/ 1119440 w 10678886"/>
              <a:gd name="connsiteY2" fmla="*/ 0 h 2131081"/>
              <a:gd name="connsiteX3" fmla="*/ 1883692 w 10678886"/>
              <a:gd name="connsiteY3" fmla="*/ 0 h 2131081"/>
              <a:gd name="connsiteX4" fmla="*/ 2548260 w 10678886"/>
              <a:gd name="connsiteY4" fmla="*/ 0 h 2131081"/>
              <a:gd name="connsiteX5" fmla="*/ 2913772 w 10678886"/>
              <a:gd name="connsiteY5" fmla="*/ 0 h 2131081"/>
              <a:gd name="connsiteX6" fmla="*/ 3378969 w 10678886"/>
              <a:gd name="connsiteY6" fmla="*/ 0 h 2131081"/>
              <a:gd name="connsiteX7" fmla="*/ 3844166 w 10678886"/>
              <a:gd name="connsiteY7" fmla="*/ 0 h 2131081"/>
              <a:gd name="connsiteX8" fmla="*/ 4209678 w 10678886"/>
              <a:gd name="connsiteY8" fmla="*/ 0 h 2131081"/>
              <a:gd name="connsiteX9" fmla="*/ 5073616 w 10678886"/>
              <a:gd name="connsiteY9" fmla="*/ 0 h 2131081"/>
              <a:gd name="connsiteX10" fmla="*/ 5439128 w 10678886"/>
              <a:gd name="connsiteY10" fmla="*/ 0 h 2131081"/>
              <a:gd name="connsiteX11" fmla="*/ 6004010 w 10678886"/>
              <a:gd name="connsiteY11" fmla="*/ 0 h 2131081"/>
              <a:gd name="connsiteX12" fmla="*/ 6768263 w 10678886"/>
              <a:gd name="connsiteY12" fmla="*/ 0 h 2131081"/>
              <a:gd name="connsiteX13" fmla="*/ 7333145 w 10678886"/>
              <a:gd name="connsiteY13" fmla="*/ 0 h 2131081"/>
              <a:gd name="connsiteX14" fmla="*/ 7698658 w 10678886"/>
              <a:gd name="connsiteY14" fmla="*/ 0 h 2131081"/>
              <a:gd name="connsiteX15" fmla="*/ 8562595 w 10678886"/>
              <a:gd name="connsiteY15" fmla="*/ 0 h 2131081"/>
              <a:gd name="connsiteX16" fmla="*/ 9127478 w 10678886"/>
              <a:gd name="connsiteY16" fmla="*/ 0 h 2131081"/>
              <a:gd name="connsiteX17" fmla="*/ 10323699 w 10678886"/>
              <a:gd name="connsiteY17" fmla="*/ 0 h 2131081"/>
              <a:gd name="connsiteX18" fmla="*/ 10678886 w 10678886"/>
              <a:gd name="connsiteY18" fmla="*/ 355187 h 2131081"/>
              <a:gd name="connsiteX19" fmla="*/ 10678886 w 10678886"/>
              <a:gd name="connsiteY19" fmla="*/ 842963 h 2131081"/>
              <a:gd name="connsiteX20" fmla="*/ 10678886 w 10678886"/>
              <a:gd name="connsiteY20" fmla="*/ 1316532 h 2131081"/>
              <a:gd name="connsiteX21" fmla="*/ 10678886 w 10678886"/>
              <a:gd name="connsiteY21" fmla="*/ 1775894 h 2131081"/>
              <a:gd name="connsiteX22" fmla="*/ 10323699 w 10678886"/>
              <a:gd name="connsiteY22" fmla="*/ 2131081 h 2131081"/>
              <a:gd name="connsiteX23" fmla="*/ 9758817 w 10678886"/>
              <a:gd name="connsiteY23" fmla="*/ 2131081 h 2131081"/>
              <a:gd name="connsiteX24" fmla="*/ 9094249 w 10678886"/>
              <a:gd name="connsiteY24" fmla="*/ 2131081 h 2131081"/>
              <a:gd name="connsiteX25" fmla="*/ 8728737 w 10678886"/>
              <a:gd name="connsiteY25" fmla="*/ 2131081 h 2131081"/>
              <a:gd name="connsiteX26" fmla="*/ 8263540 w 10678886"/>
              <a:gd name="connsiteY26" fmla="*/ 2131081 h 2131081"/>
              <a:gd name="connsiteX27" fmla="*/ 7898028 w 10678886"/>
              <a:gd name="connsiteY27" fmla="*/ 2131081 h 2131081"/>
              <a:gd name="connsiteX28" fmla="*/ 7034090 w 10678886"/>
              <a:gd name="connsiteY28" fmla="*/ 2131081 h 2131081"/>
              <a:gd name="connsiteX29" fmla="*/ 6269837 w 10678886"/>
              <a:gd name="connsiteY29" fmla="*/ 2131081 h 2131081"/>
              <a:gd name="connsiteX30" fmla="*/ 5605270 w 10678886"/>
              <a:gd name="connsiteY30" fmla="*/ 2131081 h 2131081"/>
              <a:gd name="connsiteX31" fmla="*/ 4841017 w 10678886"/>
              <a:gd name="connsiteY31" fmla="*/ 2131081 h 2131081"/>
              <a:gd name="connsiteX32" fmla="*/ 4375820 w 10678886"/>
              <a:gd name="connsiteY32" fmla="*/ 2131081 h 2131081"/>
              <a:gd name="connsiteX33" fmla="*/ 3910623 w 10678886"/>
              <a:gd name="connsiteY33" fmla="*/ 2131081 h 2131081"/>
              <a:gd name="connsiteX34" fmla="*/ 3545111 w 10678886"/>
              <a:gd name="connsiteY34" fmla="*/ 2131081 h 2131081"/>
              <a:gd name="connsiteX35" fmla="*/ 2980228 w 10678886"/>
              <a:gd name="connsiteY35" fmla="*/ 2131081 h 2131081"/>
              <a:gd name="connsiteX36" fmla="*/ 2415346 w 10678886"/>
              <a:gd name="connsiteY36" fmla="*/ 2131081 h 2131081"/>
              <a:gd name="connsiteX37" fmla="*/ 1850464 w 10678886"/>
              <a:gd name="connsiteY37" fmla="*/ 2131081 h 2131081"/>
              <a:gd name="connsiteX38" fmla="*/ 1484952 w 10678886"/>
              <a:gd name="connsiteY38" fmla="*/ 2131081 h 2131081"/>
              <a:gd name="connsiteX39" fmla="*/ 355187 w 10678886"/>
              <a:gd name="connsiteY39" fmla="*/ 2131081 h 2131081"/>
              <a:gd name="connsiteX40" fmla="*/ 0 w 10678886"/>
              <a:gd name="connsiteY40" fmla="*/ 1775894 h 2131081"/>
              <a:gd name="connsiteX41" fmla="*/ 0 w 10678886"/>
              <a:gd name="connsiteY41" fmla="*/ 1288118 h 2131081"/>
              <a:gd name="connsiteX42" fmla="*/ 0 w 10678886"/>
              <a:gd name="connsiteY42" fmla="*/ 800342 h 2131081"/>
              <a:gd name="connsiteX43" fmla="*/ 0 w 10678886"/>
              <a:gd name="connsiteY43" fmla="*/ 355187 h 213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678886" h="2131081" extrusionOk="0">
                <a:moveTo>
                  <a:pt x="0" y="355187"/>
                </a:moveTo>
                <a:cubicBezTo>
                  <a:pt x="3104" y="187994"/>
                  <a:pt x="151728" y="-3408"/>
                  <a:pt x="355187" y="0"/>
                </a:cubicBezTo>
                <a:cubicBezTo>
                  <a:pt x="622740" y="-22098"/>
                  <a:pt x="793859" y="-19417"/>
                  <a:pt x="1119440" y="0"/>
                </a:cubicBezTo>
                <a:cubicBezTo>
                  <a:pt x="1445021" y="19417"/>
                  <a:pt x="1563786" y="23458"/>
                  <a:pt x="1883692" y="0"/>
                </a:cubicBezTo>
                <a:cubicBezTo>
                  <a:pt x="2203598" y="-23458"/>
                  <a:pt x="2279545" y="-10549"/>
                  <a:pt x="2548260" y="0"/>
                </a:cubicBezTo>
                <a:cubicBezTo>
                  <a:pt x="2816975" y="10549"/>
                  <a:pt x="2791439" y="8662"/>
                  <a:pt x="2913772" y="0"/>
                </a:cubicBezTo>
                <a:cubicBezTo>
                  <a:pt x="3036105" y="-8662"/>
                  <a:pt x="3245135" y="-13776"/>
                  <a:pt x="3378969" y="0"/>
                </a:cubicBezTo>
                <a:cubicBezTo>
                  <a:pt x="3512803" y="13776"/>
                  <a:pt x="3627559" y="5258"/>
                  <a:pt x="3844166" y="0"/>
                </a:cubicBezTo>
                <a:cubicBezTo>
                  <a:pt x="4060773" y="-5258"/>
                  <a:pt x="4106063" y="-10955"/>
                  <a:pt x="4209678" y="0"/>
                </a:cubicBezTo>
                <a:cubicBezTo>
                  <a:pt x="4313293" y="10955"/>
                  <a:pt x="4807188" y="25325"/>
                  <a:pt x="5073616" y="0"/>
                </a:cubicBezTo>
                <a:cubicBezTo>
                  <a:pt x="5340044" y="-25325"/>
                  <a:pt x="5300825" y="6889"/>
                  <a:pt x="5439128" y="0"/>
                </a:cubicBezTo>
                <a:cubicBezTo>
                  <a:pt x="5577431" y="-6889"/>
                  <a:pt x="5821175" y="-26689"/>
                  <a:pt x="6004010" y="0"/>
                </a:cubicBezTo>
                <a:cubicBezTo>
                  <a:pt x="6186845" y="26689"/>
                  <a:pt x="6534385" y="-26750"/>
                  <a:pt x="6768263" y="0"/>
                </a:cubicBezTo>
                <a:cubicBezTo>
                  <a:pt x="7002141" y="26750"/>
                  <a:pt x="7059950" y="22844"/>
                  <a:pt x="7333145" y="0"/>
                </a:cubicBezTo>
                <a:cubicBezTo>
                  <a:pt x="7606340" y="-22844"/>
                  <a:pt x="7532328" y="1079"/>
                  <a:pt x="7698658" y="0"/>
                </a:cubicBezTo>
                <a:cubicBezTo>
                  <a:pt x="7864988" y="-1079"/>
                  <a:pt x="8354541" y="-38270"/>
                  <a:pt x="8562595" y="0"/>
                </a:cubicBezTo>
                <a:cubicBezTo>
                  <a:pt x="8770649" y="38270"/>
                  <a:pt x="8862653" y="6488"/>
                  <a:pt x="9127478" y="0"/>
                </a:cubicBezTo>
                <a:cubicBezTo>
                  <a:pt x="9392303" y="-6488"/>
                  <a:pt x="9953246" y="-4191"/>
                  <a:pt x="10323699" y="0"/>
                </a:cubicBezTo>
                <a:cubicBezTo>
                  <a:pt x="10505803" y="-36948"/>
                  <a:pt x="10664812" y="150706"/>
                  <a:pt x="10678886" y="355187"/>
                </a:cubicBezTo>
                <a:cubicBezTo>
                  <a:pt x="10682155" y="553679"/>
                  <a:pt x="10671389" y="724597"/>
                  <a:pt x="10678886" y="842963"/>
                </a:cubicBezTo>
                <a:cubicBezTo>
                  <a:pt x="10686383" y="961329"/>
                  <a:pt x="10673644" y="1174863"/>
                  <a:pt x="10678886" y="1316532"/>
                </a:cubicBezTo>
                <a:cubicBezTo>
                  <a:pt x="10684128" y="1458201"/>
                  <a:pt x="10662469" y="1599142"/>
                  <a:pt x="10678886" y="1775894"/>
                </a:cubicBezTo>
                <a:cubicBezTo>
                  <a:pt x="10705973" y="1955877"/>
                  <a:pt x="10542787" y="2119489"/>
                  <a:pt x="10323699" y="2131081"/>
                </a:cubicBezTo>
                <a:cubicBezTo>
                  <a:pt x="10062195" y="2119259"/>
                  <a:pt x="9876562" y="2135839"/>
                  <a:pt x="9758817" y="2131081"/>
                </a:cubicBezTo>
                <a:cubicBezTo>
                  <a:pt x="9641072" y="2126323"/>
                  <a:pt x="9415094" y="2138009"/>
                  <a:pt x="9094249" y="2131081"/>
                </a:cubicBezTo>
                <a:cubicBezTo>
                  <a:pt x="8773404" y="2124153"/>
                  <a:pt x="8907960" y="2132036"/>
                  <a:pt x="8728737" y="2131081"/>
                </a:cubicBezTo>
                <a:cubicBezTo>
                  <a:pt x="8549514" y="2130126"/>
                  <a:pt x="8440432" y="2114802"/>
                  <a:pt x="8263540" y="2131081"/>
                </a:cubicBezTo>
                <a:cubicBezTo>
                  <a:pt x="8086648" y="2147360"/>
                  <a:pt x="8012874" y="2114286"/>
                  <a:pt x="7898028" y="2131081"/>
                </a:cubicBezTo>
                <a:cubicBezTo>
                  <a:pt x="7783182" y="2147876"/>
                  <a:pt x="7224905" y="2171502"/>
                  <a:pt x="7034090" y="2131081"/>
                </a:cubicBezTo>
                <a:cubicBezTo>
                  <a:pt x="6843275" y="2090660"/>
                  <a:pt x="6585220" y="2168788"/>
                  <a:pt x="6269837" y="2131081"/>
                </a:cubicBezTo>
                <a:cubicBezTo>
                  <a:pt x="5954454" y="2093374"/>
                  <a:pt x="5806229" y="2099725"/>
                  <a:pt x="5605270" y="2131081"/>
                </a:cubicBezTo>
                <a:cubicBezTo>
                  <a:pt x="5404311" y="2162437"/>
                  <a:pt x="5135855" y="2094104"/>
                  <a:pt x="4841017" y="2131081"/>
                </a:cubicBezTo>
                <a:cubicBezTo>
                  <a:pt x="4546179" y="2168058"/>
                  <a:pt x="4608220" y="2119375"/>
                  <a:pt x="4375820" y="2131081"/>
                </a:cubicBezTo>
                <a:cubicBezTo>
                  <a:pt x="4143420" y="2142787"/>
                  <a:pt x="4067311" y="2140523"/>
                  <a:pt x="3910623" y="2131081"/>
                </a:cubicBezTo>
                <a:cubicBezTo>
                  <a:pt x="3753935" y="2121639"/>
                  <a:pt x="3619251" y="2115397"/>
                  <a:pt x="3545111" y="2131081"/>
                </a:cubicBezTo>
                <a:cubicBezTo>
                  <a:pt x="3470971" y="2146765"/>
                  <a:pt x="3140394" y="2117487"/>
                  <a:pt x="2980228" y="2131081"/>
                </a:cubicBezTo>
                <a:cubicBezTo>
                  <a:pt x="2820062" y="2144675"/>
                  <a:pt x="2630457" y="2123561"/>
                  <a:pt x="2415346" y="2131081"/>
                </a:cubicBezTo>
                <a:cubicBezTo>
                  <a:pt x="2200235" y="2138601"/>
                  <a:pt x="2086216" y="2130504"/>
                  <a:pt x="1850464" y="2131081"/>
                </a:cubicBezTo>
                <a:cubicBezTo>
                  <a:pt x="1614712" y="2131658"/>
                  <a:pt x="1593101" y="2121021"/>
                  <a:pt x="1484952" y="2131081"/>
                </a:cubicBezTo>
                <a:cubicBezTo>
                  <a:pt x="1376803" y="2141141"/>
                  <a:pt x="828287" y="2088538"/>
                  <a:pt x="355187" y="2131081"/>
                </a:cubicBezTo>
                <a:cubicBezTo>
                  <a:pt x="116218" y="2137592"/>
                  <a:pt x="-29595" y="1991898"/>
                  <a:pt x="0" y="1775894"/>
                </a:cubicBezTo>
                <a:cubicBezTo>
                  <a:pt x="-10791" y="1618792"/>
                  <a:pt x="-22086" y="1519629"/>
                  <a:pt x="0" y="1288118"/>
                </a:cubicBezTo>
                <a:cubicBezTo>
                  <a:pt x="22086" y="1056607"/>
                  <a:pt x="-6940" y="930874"/>
                  <a:pt x="0" y="800342"/>
                </a:cubicBezTo>
                <a:cubicBezTo>
                  <a:pt x="6940" y="669810"/>
                  <a:pt x="-13103" y="511516"/>
                  <a:pt x="0" y="355187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2465524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FC2637-9286-4C69-BF79-36D25D305C01}"/>
              </a:ext>
            </a:extLst>
          </p:cNvPr>
          <p:cNvSpPr/>
          <p:nvPr/>
        </p:nvSpPr>
        <p:spPr>
          <a:xfrm>
            <a:off x="2209799" y="3198097"/>
            <a:ext cx="8207829" cy="1248128"/>
          </a:xfrm>
          <a:custGeom>
            <a:avLst/>
            <a:gdLst>
              <a:gd name="connsiteX0" fmla="*/ 0 w 8207829"/>
              <a:gd name="connsiteY0" fmla="*/ 208025 h 1248128"/>
              <a:gd name="connsiteX1" fmla="*/ 208025 w 8207829"/>
              <a:gd name="connsiteY1" fmla="*/ 0 h 1248128"/>
              <a:gd name="connsiteX2" fmla="*/ 935258 w 8207829"/>
              <a:gd name="connsiteY2" fmla="*/ 0 h 1248128"/>
              <a:gd name="connsiteX3" fmla="*/ 1662490 w 8207829"/>
              <a:gd name="connsiteY3" fmla="*/ 0 h 1248128"/>
              <a:gd name="connsiteX4" fmla="*/ 2311805 w 8207829"/>
              <a:gd name="connsiteY4" fmla="*/ 0 h 1248128"/>
              <a:gd name="connsiteX5" fmla="*/ 2727367 w 8207829"/>
              <a:gd name="connsiteY5" fmla="*/ 0 h 1248128"/>
              <a:gd name="connsiteX6" fmla="*/ 3220846 w 8207829"/>
              <a:gd name="connsiteY6" fmla="*/ 0 h 1248128"/>
              <a:gd name="connsiteX7" fmla="*/ 3714326 w 8207829"/>
              <a:gd name="connsiteY7" fmla="*/ 0 h 1248128"/>
              <a:gd name="connsiteX8" fmla="*/ 4129887 w 8207829"/>
              <a:gd name="connsiteY8" fmla="*/ 0 h 1248128"/>
              <a:gd name="connsiteX9" fmla="*/ 4935038 w 8207829"/>
              <a:gd name="connsiteY9" fmla="*/ 0 h 1248128"/>
              <a:gd name="connsiteX10" fmla="*/ 5350599 w 8207829"/>
              <a:gd name="connsiteY10" fmla="*/ 0 h 1248128"/>
              <a:gd name="connsiteX11" fmla="*/ 5921996 w 8207829"/>
              <a:gd name="connsiteY11" fmla="*/ 0 h 1248128"/>
              <a:gd name="connsiteX12" fmla="*/ 6649229 w 8207829"/>
              <a:gd name="connsiteY12" fmla="*/ 0 h 1248128"/>
              <a:gd name="connsiteX13" fmla="*/ 7220626 w 8207829"/>
              <a:gd name="connsiteY13" fmla="*/ 0 h 1248128"/>
              <a:gd name="connsiteX14" fmla="*/ 7999804 w 8207829"/>
              <a:gd name="connsiteY14" fmla="*/ 0 h 1248128"/>
              <a:gd name="connsiteX15" fmla="*/ 8207829 w 8207829"/>
              <a:gd name="connsiteY15" fmla="*/ 208025 h 1248128"/>
              <a:gd name="connsiteX16" fmla="*/ 8207829 w 8207829"/>
              <a:gd name="connsiteY16" fmla="*/ 624064 h 1248128"/>
              <a:gd name="connsiteX17" fmla="*/ 8207829 w 8207829"/>
              <a:gd name="connsiteY17" fmla="*/ 1040103 h 1248128"/>
              <a:gd name="connsiteX18" fmla="*/ 7999804 w 8207829"/>
              <a:gd name="connsiteY18" fmla="*/ 1248128 h 1248128"/>
              <a:gd name="connsiteX19" fmla="*/ 7194654 w 8207829"/>
              <a:gd name="connsiteY19" fmla="*/ 1248128 h 1248128"/>
              <a:gd name="connsiteX20" fmla="*/ 6779092 w 8207829"/>
              <a:gd name="connsiteY20" fmla="*/ 1248128 h 1248128"/>
              <a:gd name="connsiteX21" fmla="*/ 6129777 w 8207829"/>
              <a:gd name="connsiteY21" fmla="*/ 1248128 h 1248128"/>
              <a:gd name="connsiteX22" fmla="*/ 5636298 w 8207829"/>
              <a:gd name="connsiteY22" fmla="*/ 1248128 h 1248128"/>
              <a:gd name="connsiteX23" fmla="*/ 4909065 w 8207829"/>
              <a:gd name="connsiteY23" fmla="*/ 1248128 h 1248128"/>
              <a:gd name="connsiteX24" fmla="*/ 4259750 w 8207829"/>
              <a:gd name="connsiteY24" fmla="*/ 1248128 h 1248128"/>
              <a:gd name="connsiteX25" fmla="*/ 3844189 w 8207829"/>
              <a:gd name="connsiteY25" fmla="*/ 1248128 h 1248128"/>
              <a:gd name="connsiteX26" fmla="*/ 3350709 w 8207829"/>
              <a:gd name="connsiteY26" fmla="*/ 1248128 h 1248128"/>
              <a:gd name="connsiteX27" fmla="*/ 2935148 w 8207829"/>
              <a:gd name="connsiteY27" fmla="*/ 1248128 h 1248128"/>
              <a:gd name="connsiteX28" fmla="*/ 2129997 w 8207829"/>
              <a:gd name="connsiteY28" fmla="*/ 1248128 h 1248128"/>
              <a:gd name="connsiteX29" fmla="*/ 1402764 w 8207829"/>
              <a:gd name="connsiteY29" fmla="*/ 1248128 h 1248128"/>
              <a:gd name="connsiteX30" fmla="*/ 208025 w 8207829"/>
              <a:gd name="connsiteY30" fmla="*/ 1248128 h 1248128"/>
              <a:gd name="connsiteX31" fmla="*/ 0 w 8207829"/>
              <a:gd name="connsiteY31" fmla="*/ 1040103 h 1248128"/>
              <a:gd name="connsiteX32" fmla="*/ 0 w 8207829"/>
              <a:gd name="connsiteY32" fmla="*/ 607422 h 1248128"/>
              <a:gd name="connsiteX33" fmla="*/ 0 w 8207829"/>
              <a:gd name="connsiteY33" fmla="*/ 208025 h 124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207829" h="1248128" extrusionOk="0">
                <a:moveTo>
                  <a:pt x="0" y="208025"/>
                </a:moveTo>
                <a:cubicBezTo>
                  <a:pt x="1273" y="105019"/>
                  <a:pt x="76383" y="-7827"/>
                  <a:pt x="208025" y="0"/>
                </a:cubicBezTo>
                <a:cubicBezTo>
                  <a:pt x="499727" y="-16616"/>
                  <a:pt x="665967" y="24833"/>
                  <a:pt x="935258" y="0"/>
                </a:cubicBezTo>
                <a:cubicBezTo>
                  <a:pt x="1204549" y="-24833"/>
                  <a:pt x="1306072" y="-30365"/>
                  <a:pt x="1662490" y="0"/>
                </a:cubicBezTo>
                <a:cubicBezTo>
                  <a:pt x="2018908" y="30365"/>
                  <a:pt x="2110720" y="-30062"/>
                  <a:pt x="2311805" y="0"/>
                </a:cubicBezTo>
                <a:cubicBezTo>
                  <a:pt x="2512890" y="30062"/>
                  <a:pt x="2538618" y="-8062"/>
                  <a:pt x="2727367" y="0"/>
                </a:cubicBezTo>
                <a:cubicBezTo>
                  <a:pt x="2916116" y="8062"/>
                  <a:pt x="3021774" y="-20161"/>
                  <a:pt x="3220846" y="0"/>
                </a:cubicBezTo>
                <a:cubicBezTo>
                  <a:pt x="3419918" y="20161"/>
                  <a:pt x="3559750" y="-19923"/>
                  <a:pt x="3714326" y="0"/>
                </a:cubicBezTo>
                <a:cubicBezTo>
                  <a:pt x="3868902" y="19923"/>
                  <a:pt x="4026488" y="-15091"/>
                  <a:pt x="4129887" y="0"/>
                </a:cubicBezTo>
                <a:cubicBezTo>
                  <a:pt x="4233286" y="15091"/>
                  <a:pt x="4565699" y="-38860"/>
                  <a:pt x="4935038" y="0"/>
                </a:cubicBezTo>
                <a:cubicBezTo>
                  <a:pt x="5304377" y="38860"/>
                  <a:pt x="5180059" y="11429"/>
                  <a:pt x="5350599" y="0"/>
                </a:cubicBezTo>
                <a:cubicBezTo>
                  <a:pt x="5521139" y="-11429"/>
                  <a:pt x="5717595" y="9"/>
                  <a:pt x="5921996" y="0"/>
                </a:cubicBezTo>
                <a:cubicBezTo>
                  <a:pt x="6126397" y="-9"/>
                  <a:pt x="6317113" y="-4560"/>
                  <a:pt x="6649229" y="0"/>
                </a:cubicBezTo>
                <a:cubicBezTo>
                  <a:pt x="6981345" y="4560"/>
                  <a:pt x="7085140" y="-14208"/>
                  <a:pt x="7220626" y="0"/>
                </a:cubicBezTo>
                <a:cubicBezTo>
                  <a:pt x="7356112" y="14208"/>
                  <a:pt x="7752075" y="-34573"/>
                  <a:pt x="7999804" y="0"/>
                </a:cubicBezTo>
                <a:cubicBezTo>
                  <a:pt x="8141805" y="-3214"/>
                  <a:pt x="8212734" y="90199"/>
                  <a:pt x="8207829" y="208025"/>
                </a:cubicBezTo>
                <a:cubicBezTo>
                  <a:pt x="8203972" y="323538"/>
                  <a:pt x="8222105" y="519397"/>
                  <a:pt x="8207829" y="624064"/>
                </a:cubicBezTo>
                <a:cubicBezTo>
                  <a:pt x="8193553" y="728731"/>
                  <a:pt x="8196071" y="901663"/>
                  <a:pt x="8207829" y="1040103"/>
                </a:cubicBezTo>
                <a:cubicBezTo>
                  <a:pt x="8196097" y="1158529"/>
                  <a:pt x="8117429" y="1256285"/>
                  <a:pt x="7999804" y="1248128"/>
                </a:cubicBezTo>
                <a:cubicBezTo>
                  <a:pt x="7621399" y="1243518"/>
                  <a:pt x="7437139" y="1287128"/>
                  <a:pt x="7194654" y="1248128"/>
                </a:cubicBezTo>
                <a:cubicBezTo>
                  <a:pt x="6952169" y="1209129"/>
                  <a:pt x="6885594" y="1244873"/>
                  <a:pt x="6779092" y="1248128"/>
                </a:cubicBezTo>
                <a:cubicBezTo>
                  <a:pt x="6672590" y="1251383"/>
                  <a:pt x="6451694" y="1227677"/>
                  <a:pt x="6129777" y="1248128"/>
                </a:cubicBezTo>
                <a:cubicBezTo>
                  <a:pt x="5807861" y="1268579"/>
                  <a:pt x="5834154" y="1223563"/>
                  <a:pt x="5636298" y="1248128"/>
                </a:cubicBezTo>
                <a:cubicBezTo>
                  <a:pt x="5438442" y="1272693"/>
                  <a:pt x="5260947" y="1224012"/>
                  <a:pt x="4909065" y="1248128"/>
                </a:cubicBezTo>
                <a:cubicBezTo>
                  <a:pt x="4557183" y="1272244"/>
                  <a:pt x="4574434" y="1251266"/>
                  <a:pt x="4259750" y="1248128"/>
                </a:cubicBezTo>
                <a:cubicBezTo>
                  <a:pt x="3945067" y="1244990"/>
                  <a:pt x="3942980" y="1266182"/>
                  <a:pt x="3844189" y="1248128"/>
                </a:cubicBezTo>
                <a:cubicBezTo>
                  <a:pt x="3745398" y="1230074"/>
                  <a:pt x="3455718" y="1250129"/>
                  <a:pt x="3350709" y="1248128"/>
                </a:cubicBezTo>
                <a:cubicBezTo>
                  <a:pt x="3245700" y="1246127"/>
                  <a:pt x="3036951" y="1259662"/>
                  <a:pt x="2935148" y="1248128"/>
                </a:cubicBezTo>
                <a:cubicBezTo>
                  <a:pt x="2833345" y="1236594"/>
                  <a:pt x="2484970" y="1208999"/>
                  <a:pt x="2129997" y="1248128"/>
                </a:cubicBezTo>
                <a:cubicBezTo>
                  <a:pt x="1775024" y="1287257"/>
                  <a:pt x="1640576" y="1255222"/>
                  <a:pt x="1402764" y="1248128"/>
                </a:cubicBezTo>
                <a:cubicBezTo>
                  <a:pt x="1164952" y="1241034"/>
                  <a:pt x="659324" y="1201958"/>
                  <a:pt x="208025" y="1248128"/>
                </a:cubicBezTo>
                <a:cubicBezTo>
                  <a:pt x="85589" y="1225433"/>
                  <a:pt x="-21315" y="1139464"/>
                  <a:pt x="0" y="1040103"/>
                </a:cubicBezTo>
                <a:cubicBezTo>
                  <a:pt x="-5064" y="888315"/>
                  <a:pt x="18319" y="749386"/>
                  <a:pt x="0" y="607422"/>
                </a:cubicBezTo>
                <a:cubicBezTo>
                  <a:pt x="-18319" y="465458"/>
                  <a:pt x="9109" y="368717"/>
                  <a:pt x="0" y="208025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2465524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4DC61F9-720D-453A-9CD4-AFC7D37FDA8A}"/>
              </a:ext>
            </a:extLst>
          </p:cNvPr>
          <p:cNvSpPr/>
          <p:nvPr/>
        </p:nvSpPr>
        <p:spPr>
          <a:xfrm>
            <a:off x="1793734" y="4505543"/>
            <a:ext cx="568355" cy="493278"/>
          </a:xfrm>
          <a:custGeom>
            <a:avLst/>
            <a:gdLst>
              <a:gd name="connsiteX0" fmla="*/ 0 w 568355"/>
              <a:gd name="connsiteY0" fmla="*/ 123320 h 493278"/>
              <a:gd name="connsiteX1" fmla="*/ 321716 w 568355"/>
              <a:gd name="connsiteY1" fmla="*/ 123320 h 493278"/>
              <a:gd name="connsiteX2" fmla="*/ 321716 w 568355"/>
              <a:gd name="connsiteY2" fmla="*/ 0 h 493278"/>
              <a:gd name="connsiteX3" fmla="*/ 568355 w 568355"/>
              <a:gd name="connsiteY3" fmla="*/ 246639 h 493278"/>
              <a:gd name="connsiteX4" fmla="*/ 321716 w 568355"/>
              <a:gd name="connsiteY4" fmla="*/ 493278 h 493278"/>
              <a:gd name="connsiteX5" fmla="*/ 321716 w 568355"/>
              <a:gd name="connsiteY5" fmla="*/ 369959 h 493278"/>
              <a:gd name="connsiteX6" fmla="*/ 0 w 568355"/>
              <a:gd name="connsiteY6" fmla="*/ 369959 h 493278"/>
              <a:gd name="connsiteX7" fmla="*/ 0 w 568355"/>
              <a:gd name="connsiteY7" fmla="*/ 123320 h 49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355" h="493278" fill="none" extrusionOk="0">
                <a:moveTo>
                  <a:pt x="0" y="123320"/>
                </a:moveTo>
                <a:cubicBezTo>
                  <a:pt x="85633" y="132835"/>
                  <a:pt x="221551" y="110396"/>
                  <a:pt x="321716" y="123320"/>
                </a:cubicBezTo>
                <a:cubicBezTo>
                  <a:pt x="322085" y="86899"/>
                  <a:pt x="311567" y="59822"/>
                  <a:pt x="321716" y="0"/>
                </a:cubicBezTo>
                <a:cubicBezTo>
                  <a:pt x="416793" y="90496"/>
                  <a:pt x="466610" y="133962"/>
                  <a:pt x="568355" y="246639"/>
                </a:cubicBezTo>
                <a:cubicBezTo>
                  <a:pt x="476840" y="345286"/>
                  <a:pt x="365317" y="486822"/>
                  <a:pt x="321716" y="493278"/>
                </a:cubicBezTo>
                <a:cubicBezTo>
                  <a:pt x="324914" y="474851"/>
                  <a:pt x="331135" y="396261"/>
                  <a:pt x="321716" y="369959"/>
                </a:cubicBezTo>
                <a:cubicBezTo>
                  <a:pt x="166019" y="359075"/>
                  <a:pt x="73294" y="398690"/>
                  <a:pt x="0" y="369959"/>
                </a:cubicBezTo>
                <a:cubicBezTo>
                  <a:pt x="-8174" y="289208"/>
                  <a:pt x="-7467" y="218853"/>
                  <a:pt x="0" y="123320"/>
                </a:cubicBezTo>
                <a:close/>
              </a:path>
              <a:path w="568355" h="493278" stroke="0" extrusionOk="0">
                <a:moveTo>
                  <a:pt x="0" y="123320"/>
                </a:moveTo>
                <a:cubicBezTo>
                  <a:pt x="108478" y="118956"/>
                  <a:pt x="196954" y="107169"/>
                  <a:pt x="321716" y="123320"/>
                </a:cubicBezTo>
                <a:cubicBezTo>
                  <a:pt x="313995" y="69602"/>
                  <a:pt x="312443" y="22564"/>
                  <a:pt x="321716" y="0"/>
                </a:cubicBezTo>
                <a:cubicBezTo>
                  <a:pt x="414125" y="88544"/>
                  <a:pt x="491196" y="126755"/>
                  <a:pt x="568355" y="246639"/>
                </a:cubicBezTo>
                <a:cubicBezTo>
                  <a:pt x="507167" y="326060"/>
                  <a:pt x="450255" y="405278"/>
                  <a:pt x="321716" y="493278"/>
                </a:cubicBezTo>
                <a:cubicBezTo>
                  <a:pt x="314959" y="460840"/>
                  <a:pt x="321740" y="397644"/>
                  <a:pt x="321716" y="369959"/>
                </a:cubicBezTo>
                <a:cubicBezTo>
                  <a:pt x="225755" y="375486"/>
                  <a:pt x="153223" y="372189"/>
                  <a:pt x="0" y="369959"/>
                </a:cubicBezTo>
                <a:cubicBezTo>
                  <a:pt x="17516" y="289951"/>
                  <a:pt x="10433" y="199044"/>
                  <a:pt x="0" y="12332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36822515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D462AF-C302-49CC-8A5F-A8EB9ADECC13}"/>
              </a:ext>
            </a:extLst>
          </p:cNvPr>
          <p:cNvSpPr txBox="1"/>
          <p:nvPr/>
        </p:nvSpPr>
        <p:spPr>
          <a:xfrm>
            <a:off x="2050886" y="296432"/>
            <a:ext cx="808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/>
              <a:t>Spreadsheets were not good enough</a:t>
            </a:r>
            <a:endParaRPr lang="en-GB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C09272-D4DA-4CA4-9DE4-885B9269A9E2}"/>
              </a:ext>
            </a:extLst>
          </p:cNvPr>
          <p:cNvSpPr/>
          <p:nvPr/>
        </p:nvSpPr>
        <p:spPr>
          <a:xfrm>
            <a:off x="2164371" y="957772"/>
            <a:ext cx="5912829" cy="1354217"/>
          </a:xfrm>
          <a:custGeom>
            <a:avLst/>
            <a:gdLst>
              <a:gd name="connsiteX0" fmla="*/ 0 w 5912829"/>
              <a:gd name="connsiteY0" fmla="*/ 225707 h 1354217"/>
              <a:gd name="connsiteX1" fmla="*/ 225707 w 5912829"/>
              <a:gd name="connsiteY1" fmla="*/ 0 h 1354217"/>
              <a:gd name="connsiteX2" fmla="*/ 962998 w 5912829"/>
              <a:gd name="connsiteY2" fmla="*/ 0 h 1354217"/>
              <a:gd name="connsiteX3" fmla="*/ 1700289 w 5912829"/>
              <a:gd name="connsiteY3" fmla="*/ 0 h 1354217"/>
              <a:gd name="connsiteX4" fmla="*/ 2382966 w 5912829"/>
              <a:gd name="connsiteY4" fmla="*/ 0 h 1354217"/>
              <a:gd name="connsiteX5" fmla="*/ 2901800 w 5912829"/>
              <a:gd name="connsiteY5" fmla="*/ 0 h 1354217"/>
              <a:gd name="connsiteX6" fmla="*/ 3475249 w 5912829"/>
              <a:gd name="connsiteY6" fmla="*/ 0 h 1354217"/>
              <a:gd name="connsiteX7" fmla="*/ 4048698 w 5912829"/>
              <a:gd name="connsiteY7" fmla="*/ 0 h 1354217"/>
              <a:gd name="connsiteX8" fmla="*/ 4567532 w 5912829"/>
              <a:gd name="connsiteY8" fmla="*/ 0 h 1354217"/>
              <a:gd name="connsiteX9" fmla="*/ 5687122 w 5912829"/>
              <a:gd name="connsiteY9" fmla="*/ 0 h 1354217"/>
              <a:gd name="connsiteX10" fmla="*/ 5912829 w 5912829"/>
              <a:gd name="connsiteY10" fmla="*/ 225707 h 1354217"/>
              <a:gd name="connsiteX11" fmla="*/ 5912829 w 5912829"/>
              <a:gd name="connsiteY11" fmla="*/ 686137 h 1354217"/>
              <a:gd name="connsiteX12" fmla="*/ 5912829 w 5912829"/>
              <a:gd name="connsiteY12" fmla="*/ 1128510 h 1354217"/>
              <a:gd name="connsiteX13" fmla="*/ 5687122 w 5912829"/>
              <a:gd name="connsiteY13" fmla="*/ 1354217 h 1354217"/>
              <a:gd name="connsiteX14" fmla="*/ 5059059 w 5912829"/>
              <a:gd name="connsiteY14" fmla="*/ 1354217 h 1354217"/>
              <a:gd name="connsiteX15" fmla="*/ 4376382 w 5912829"/>
              <a:gd name="connsiteY15" fmla="*/ 1354217 h 1354217"/>
              <a:gd name="connsiteX16" fmla="*/ 3748320 w 5912829"/>
              <a:gd name="connsiteY16" fmla="*/ 1354217 h 1354217"/>
              <a:gd name="connsiteX17" fmla="*/ 2956415 w 5912829"/>
              <a:gd name="connsiteY17" fmla="*/ 1354217 h 1354217"/>
              <a:gd name="connsiteX18" fmla="*/ 2437580 w 5912829"/>
              <a:gd name="connsiteY18" fmla="*/ 1354217 h 1354217"/>
              <a:gd name="connsiteX19" fmla="*/ 1754903 w 5912829"/>
              <a:gd name="connsiteY19" fmla="*/ 1354217 h 1354217"/>
              <a:gd name="connsiteX20" fmla="*/ 1236069 w 5912829"/>
              <a:gd name="connsiteY20" fmla="*/ 1354217 h 1354217"/>
              <a:gd name="connsiteX21" fmla="*/ 225707 w 5912829"/>
              <a:gd name="connsiteY21" fmla="*/ 1354217 h 1354217"/>
              <a:gd name="connsiteX22" fmla="*/ 0 w 5912829"/>
              <a:gd name="connsiteY22" fmla="*/ 1128510 h 1354217"/>
              <a:gd name="connsiteX23" fmla="*/ 0 w 5912829"/>
              <a:gd name="connsiteY23" fmla="*/ 677109 h 1354217"/>
              <a:gd name="connsiteX24" fmla="*/ 0 w 5912829"/>
              <a:gd name="connsiteY24" fmla="*/ 225707 h 1354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12829" h="1354217" extrusionOk="0">
                <a:moveTo>
                  <a:pt x="0" y="225707"/>
                </a:moveTo>
                <a:cubicBezTo>
                  <a:pt x="1514" y="115182"/>
                  <a:pt x="86450" y="-6822"/>
                  <a:pt x="225707" y="0"/>
                </a:cubicBezTo>
                <a:cubicBezTo>
                  <a:pt x="445906" y="-6999"/>
                  <a:pt x="722072" y="-29709"/>
                  <a:pt x="962998" y="0"/>
                </a:cubicBezTo>
                <a:cubicBezTo>
                  <a:pt x="1203924" y="29709"/>
                  <a:pt x="1397774" y="4016"/>
                  <a:pt x="1700289" y="0"/>
                </a:cubicBezTo>
                <a:cubicBezTo>
                  <a:pt x="2002804" y="-4016"/>
                  <a:pt x="2218567" y="10087"/>
                  <a:pt x="2382966" y="0"/>
                </a:cubicBezTo>
                <a:cubicBezTo>
                  <a:pt x="2547365" y="-10087"/>
                  <a:pt x="2747643" y="-1990"/>
                  <a:pt x="2901800" y="0"/>
                </a:cubicBezTo>
                <a:cubicBezTo>
                  <a:pt x="3055957" y="1990"/>
                  <a:pt x="3191957" y="13568"/>
                  <a:pt x="3475249" y="0"/>
                </a:cubicBezTo>
                <a:cubicBezTo>
                  <a:pt x="3758541" y="-13568"/>
                  <a:pt x="3778407" y="-17586"/>
                  <a:pt x="4048698" y="0"/>
                </a:cubicBezTo>
                <a:cubicBezTo>
                  <a:pt x="4318989" y="17586"/>
                  <a:pt x="4358794" y="-4273"/>
                  <a:pt x="4567532" y="0"/>
                </a:cubicBezTo>
                <a:cubicBezTo>
                  <a:pt x="4776270" y="4273"/>
                  <a:pt x="5343488" y="-21852"/>
                  <a:pt x="5687122" y="0"/>
                </a:cubicBezTo>
                <a:cubicBezTo>
                  <a:pt x="5800742" y="-6871"/>
                  <a:pt x="5934230" y="116548"/>
                  <a:pt x="5912829" y="225707"/>
                </a:cubicBezTo>
                <a:cubicBezTo>
                  <a:pt x="5928856" y="402306"/>
                  <a:pt x="5916473" y="561177"/>
                  <a:pt x="5912829" y="686137"/>
                </a:cubicBezTo>
                <a:cubicBezTo>
                  <a:pt x="5909186" y="811097"/>
                  <a:pt x="5903245" y="957388"/>
                  <a:pt x="5912829" y="1128510"/>
                </a:cubicBezTo>
                <a:cubicBezTo>
                  <a:pt x="5893005" y="1259275"/>
                  <a:pt x="5806072" y="1358096"/>
                  <a:pt x="5687122" y="1354217"/>
                </a:cubicBezTo>
                <a:cubicBezTo>
                  <a:pt x="5474759" y="1339886"/>
                  <a:pt x="5221046" y="1353993"/>
                  <a:pt x="5059059" y="1354217"/>
                </a:cubicBezTo>
                <a:cubicBezTo>
                  <a:pt x="4897072" y="1354441"/>
                  <a:pt x="4688729" y="1351903"/>
                  <a:pt x="4376382" y="1354217"/>
                </a:cubicBezTo>
                <a:cubicBezTo>
                  <a:pt x="4064035" y="1356531"/>
                  <a:pt x="3980373" y="1365304"/>
                  <a:pt x="3748320" y="1354217"/>
                </a:cubicBezTo>
                <a:cubicBezTo>
                  <a:pt x="3516267" y="1343130"/>
                  <a:pt x="3334068" y="1380657"/>
                  <a:pt x="2956415" y="1354217"/>
                </a:cubicBezTo>
                <a:cubicBezTo>
                  <a:pt x="2578763" y="1327777"/>
                  <a:pt x="2661309" y="1338088"/>
                  <a:pt x="2437580" y="1354217"/>
                </a:cubicBezTo>
                <a:cubicBezTo>
                  <a:pt x="2213851" y="1370346"/>
                  <a:pt x="2061364" y="1323395"/>
                  <a:pt x="1754903" y="1354217"/>
                </a:cubicBezTo>
                <a:cubicBezTo>
                  <a:pt x="1448442" y="1385039"/>
                  <a:pt x="1426765" y="1354682"/>
                  <a:pt x="1236069" y="1354217"/>
                </a:cubicBezTo>
                <a:cubicBezTo>
                  <a:pt x="1045373" y="1353752"/>
                  <a:pt x="582932" y="1351128"/>
                  <a:pt x="225707" y="1354217"/>
                </a:cubicBezTo>
                <a:cubicBezTo>
                  <a:pt x="103477" y="1369405"/>
                  <a:pt x="18216" y="1233531"/>
                  <a:pt x="0" y="1128510"/>
                </a:cubicBezTo>
                <a:cubicBezTo>
                  <a:pt x="-7458" y="917505"/>
                  <a:pt x="-16000" y="823234"/>
                  <a:pt x="0" y="677109"/>
                </a:cubicBezTo>
                <a:cubicBezTo>
                  <a:pt x="16000" y="530984"/>
                  <a:pt x="17401" y="317522"/>
                  <a:pt x="0" y="225707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2465524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4E041F-25EF-4F3D-8A7E-B5D1BFA79A28}"/>
              </a:ext>
            </a:extLst>
          </p:cNvPr>
          <p:cNvSpPr txBox="1"/>
          <p:nvPr/>
        </p:nvSpPr>
        <p:spPr>
          <a:xfrm rot="16200000">
            <a:off x="721647" y="136364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Problem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9CE4D7C-C677-4029-A69C-567718239450}"/>
              </a:ext>
            </a:extLst>
          </p:cNvPr>
          <p:cNvSpPr/>
          <p:nvPr/>
        </p:nvSpPr>
        <p:spPr>
          <a:xfrm>
            <a:off x="1793735" y="1297754"/>
            <a:ext cx="568355" cy="493278"/>
          </a:xfrm>
          <a:custGeom>
            <a:avLst/>
            <a:gdLst>
              <a:gd name="connsiteX0" fmla="*/ 0 w 568355"/>
              <a:gd name="connsiteY0" fmla="*/ 123320 h 493278"/>
              <a:gd name="connsiteX1" fmla="*/ 321716 w 568355"/>
              <a:gd name="connsiteY1" fmla="*/ 123320 h 493278"/>
              <a:gd name="connsiteX2" fmla="*/ 321716 w 568355"/>
              <a:gd name="connsiteY2" fmla="*/ 0 h 493278"/>
              <a:gd name="connsiteX3" fmla="*/ 568355 w 568355"/>
              <a:gd name="connsiteY3" fmla="*/ 246639 h 493278"/>
              <a:gd name="connsiteX4" fmla="*/ 321716 w 568355"/>
              <a:gd name="connsiteY4" fmla="*/ 493278 h 493278"/>
              <a:gd name="connsiteX5" fmla="*/ 321716 w 568355"/>
              <a:gd name="connsiteY5" fmla="*/ 369959 h 493278"/>
              <a:gd name="connsiteX6" fmla="*/ 0 w 568355"/>
              <a:gd name="connsiteY6" fmla="*/ 369959 h 493278"/>
              <a:gd name="connsiteX7" fmla="*/ 0 w 568355"/>
              <a:gd name="connsiteY7" fmla="*/ 123320 h 49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355" h="493278" fill="none" extrusionOk="0">
                <a:moveTo>
                  <a:pt x="0" y="123320"/>
                </a:moveTo>
                <a:cubicBezTo>
                  <a:pt x="85633" y="132835"/>
                  <a:pt x="221551" y="110396"/>
                  <a:pt x="321716" y="123320"/>
                </a:cubicBezTo>
                <a:cubicBezTo>
                  <a:pt x="322085" y="86899"/>
                  <a:pt x="311567" y="59822"/>
                  <a:pt x="321716" y="0"/>
                </a:cubicBezTo>
                <a:cubicBezTo>
                  <a:pt x="416793" y="90496"/>
                  <a:pt x="466610" y="133962"/>
                  <a:pt x="568355" y="246639"/>
                </a:cubicBezTo>
                <a:cubicBezTo>
                  <a:pt x="476840" y="345286"/>
                  <a:pt x="365317" y="486822"/>
                  <a:pt x="321716" y="493278"/>
                </a:cubicBezTo>
                <a:cubicBezTo>
                  <a:pt x="324914" y="474851"/>
                  <a:pt x="331135" y="396261"/>
                  <a:pt x="321716" y="369959"/>
                </a:cubicBezTo>
                <a:cubicBezTo>
                  <a:pt x="166019" y="359075"/>
                  <a:pt x="73294" y="398690"/>
                  <a:pt x="0" y="369959"/>
                </a:cubicBezTo>
                <a:cubicBezTo>
                  <a:pt x="-8174" y="289208"/>
                  <a:pt x="-7467" y="218853"/>
                  <a:pt x="0" y="123320"/>
                </a:cubicBezTo>
                <a:close/>
              </a:path>
              <a:path w="568355" h="493278" stroke="0" extrusionOk="0">
                <a:moveTo>
                  <a:pt x="0" y="123320"/>
                </a:moveTo>
                <a:cubicBezTo>
                  <a:pt x="108478" y="118956"/>
                  <a:pt x="196954" y="107169"/>
                  <a:pt x="321716" y="123320"/>
                </a:cubicBezTo>
                <a:cubicBezTo>
                  <a:pt x="313995" y="69602"/>
                  <a:pt x="312443" y="22564"/>
                  <a:pt x="321716" y="0"/>
                </a:cubicBezTo>
                <a:cubicBezTo>
                  <a:pt x="414125" y="88544"/>
                  <a:pt x="491196" y="126755"/>
                  <a:pt x="568355" y="246639"/>
                </a:cubicBezTo>
                <a:cubicBezTo>
                  <a:pt x="507167" y="326060"/>
                  <a:pt x="450255" y="405278"/>
                  <a:pt x="321716" y="493278"/>
                </a:cubicBezTo>
                <a:cubicBezTo>
                  <a:pt x="314959" y="460840"/>
                  <a:pt x="321740" y="397644"/>
                  <a:pt x="321716" y="369959"/>
                </a:cubicBezTo>
                <a:cubicBezTo>
                  <a:pt x="225755" y="375486"/>
                  <a:pt x="153223" y="372189"/>
                  <a:pt x="0" y="369959"/>
                </a:cubicBezTo>
                <a:cubicBezTo>
                  <a:pt x="17516" y="289951"/>
                  <a:pt x="10433" y="199044"/>
                  <a:pt x="0" y="12332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36822515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08DA4D-3726-4F6C-AC35-E6649D4F0571}"/>
              </a:ext>
            </a:extLst>
          </p:cNvPr>
          <p:cNvSpPr txBox="1"/>
          <p:nvPr/>
        </p:nvSpPr>
        <p:spPr>
          <a:xfrm>
            <a:off x="2378578" y="4455417"/>
            <a:ext cx="11285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… powered by an AHP model</a:t>
            </a:r>
          </a:p>
        </p:txBody>
      </p:sp>
      <p:pic>
        <p:nvPicPr>
          <p:cNvPr id="18" name="Picture 17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3FDE09DB-B7DF-42EE-852B-535B63BA4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1835" y="810383"/>
            <a:ext cx="2732127" cy="20490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AB4890-06D0-4DD6-97C2-C1BD6417A809}"/>
              </a:ext>
            </a:extLst>
          </p:cNvPr>
          <p:cNvSpPr txBox="1"/>
          <p:nvPr/>
        </p:nvSpPr>
        <p:spPr>
          <a:xfrm>
            <a:off x="10212755" y="3149616"/>
            <a:ext cx="2702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/>
              <a:t>Professor Roberto Camanho</a:t>
            </a:r>
          </a:p>
          <a:p>
            <a:pPr algn="r"/>
            <a:r>
              <a:rPr lang="en-GB" sz="1200" dirty="0"/>
              <a:t>Decision Science Professor</a:t>
            </a:r>
          </a:p>
          <a:p>
            <a:pPr algn="r"/>
            <a:r>
              <a:rPr lang="en-GB" sz="1200" dirty="0"/>
              <a:t>ESPM São Paulo,</a:t>
            </a:r>
            <a:endParaRPr lang="en-GB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var/www/render_temp/1125542/1469430904/slide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423" y="-19922"/>
            <a:ext cx="13011150" cy="7315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6A46FA-B67F-4AFC-BE40-DF0C4D709B05}"/>
              </a:ext>
            </a:extLst>
          </p:cNvPr>
          <p:cNvSpPr txBox="1"/>
          <p:nvPr/>
        </p:nvSpPr>
        <p:spPr>
          <a:xfrm>
            <a:off x="1096954" y="4933098"/>
            <a:ext cx="785824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Confidence </a:t>
            </a:r>
            <a:r>
              <a:rPr lang="en-US" dirty="0"/>
              <a:t>in decisions grew, built on knowing key prioritization drivers were considered</a:t>
            </a:r>
            <a:r>
              <a:rPr lang="en-GB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Standard </a:t>
            </a:r>
            <a:r>
              <a:rPr lang="en-GB" b="1" dirty="0"/>
              <a:t>language</a:t>
            </a:r>
            <a:r>
              <a:rPr lang="en-GB" dirty="0"/>
              <a:t> across the whole process drove 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Management could make decisions with confidence, </a:t>
            </a:r>
            <a:r>
              <a:rPr lang="en-GB" b="1" dirty="0"/>
              <a:t>trusting the data </a:t>
            </a:r>
            <a:r>
              <a:rPr lang="en-GB" dirty="0"/>
              <a:t>as reliable and trustworthy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Project ranking </a:t>
            </a:r>
            <a:r>
              <a:rPr lang="en-US" dirty="0"/>
              <a:t>for prioritization decisions created clear outcomes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591621-6CEE-49E6-BB48-BE8000BA2D51}"/>
              </a:ext>
            </a:extLst>
          </p:cNvPr>
          <p:cNvSpPr txBox="1"/>
          <p:nvPr/>
        </p:nvSpPr>
        <p:spPr>
          <a:xfrm>
            <a:off x="1036999" y="4329499"/>
            <a:ext cx="785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“There were 4 key benefits from our collaboration…”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1C657-2188-47C3-8CA5-3716FE05F9C2}"/>
              </a:ext>
            </a:extLst>
          </p:cNvPr>
          <p:cNvSpPr txBox="1"/>
          <p:nvPr/>
        </p:nvSpPr>
        <p:spPr>
          <a:xfrm>
            <a:off x="1210986" y="2763050"/>
            <a:ext cx="75102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Having automation from TransparentChoice’s software was </a:t>
            </a:r>
            <a:r>
              <a:rPr lang="en-GB" b="1" dirty="0"/>
              <a:t>10x faster</a:t>
            </a:r>
            <a:r>
              <a:rPr lang="en-GB" dirty="0"/>
              <a:t> than relying on manual solutions… the </a:t>
            </a:r>
            <a:r>
              <a:rPr lang="en-US" dirty="0"/>
              <a:t>prioritization can be accelerated in remote work using survey mode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…&amp; there is </a:t>
            </a:r>
            <a:r>
              <a:rPr lang="en-GB" b="1" dirty="0"/>
              <a:t>further benefit over time </a:t>
            </a:r>
            <a:r>
              <a:rPr lang="en-GB" dirty="0"/>
              <a:t>from a maturity curve, as our leaders become confident in using the tool and acting upon the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B5CD8-BD22-45FF-ACA3-81F4FD49A405}"/>
              </a:ext>
            </a:extLst>
          </p:cNvPr>
          <p:cNvSpPr txBox="1"/>
          <p:nvPr/>
        </p:nvSpPr>
        <p:spPr>
          <a:xfrm>
            <a:off x="992204" y="2156343"/>
            <a:ext cx="674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“ We appreciated the improvement in speed”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4D5F3-F106-4327-8F27-BEA8FB5E88DB}"/>
              </a:ext>
            </a:extLst>
          </p:cNvPr>
          <p:cNvSpPr txBox="1"/>
          <p:nvPr/>
        </p:nvSpPr>
        <p:spPr>
          <a:xfrm>
            <a:off x="1051532" y="169740"/>
            <a:ext cx="9989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“The process of building an AHP model bought us closer together”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D6413-8F1B-4F14-9E06-53726763306C}"/>
              </a:ext>
            </a:extLst>
          </p:cNvPr>
          <p:cNvSpPr txBox="1"/>
          <p:nvPr/>
        </p:nvSpPr>
        <p:spPr>
          <a:xfrm>
            <a:off x="1152227" y="659181"/>
            <a:ext cx="11502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Pulling many R&amp;D Managers and experts together to decide our Criteria really helped us figure out what mattered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Involving experts from other areas of the company gave more credibility to the prioritization process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Bringing people from different backgrounds together to create a shared model was important for the success of prioritization, and helped build understanding of what mattered to different teams across the business</a:t>
            </a: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38D9C8-3EC8-44EC-BA77-A1B675673760}"/>
              </a:ext>
            </a:extLst>
          </p:cNvPr>
          <p:cNvSpPr/>
          <p:nvPr/>
        </p:nvSpPr>
        <p:spPr>
          <a:xfrm>
            <a:off x="1106804" y="652449"/>
            <a:ext cx="11548381" cy="1469572"/>
          </a:xfrm>
          <a:custGeom>
            <a:avLst/>
            <a:gdLst>
              <a:gd name="connsiteX0" fmla="*/ 0 w 11548381"/>
              <a:gd name="connsiteY0" fmla="*/ 244934 h 1469572"/>
              <a:gd name="connsiteX1" fmla="*/ 244934 w 11548381"/>
              <a:gd name="connsiteY1" fmla="*/ 0 h 1469572"/>
              <a:gd name="connsiteX2" fmla="*/ 1046676 w 11548381"/>
              <a:gd name="connsiteY2" fmla="*/ 0 h 1469572"/>
              <a:gd name="connsiteX3" fmla="*/ 1848418 w 11548381"/>
              <a:gd name="connsiteY3" fmla="*/ 0 h 1469572"/>
              <a:gd name="connsiteX4" fmla="*/ 2539575 w 11548381"/>
              <a:gd name="connsiteY4" fmla="*/ 0 h 1469572"/>
              <a:gd name="connsiteX5" fmla="*/ 2898977 w 11548381"/>
              <a:gd name="connsiteY5" fmla="*/ 0 h 1469572"/>
              <a:gd name="connsiteX6" fmla="*/ 3368964 w 11548381"/>
              <a:gd name="connsiteY6" fmla="*/ 0 h 1469572"/>
              <a:gd name="connsiteX7" fmla="*/ 3838951 w 11548381"/>
              <a:gd name="connsiteY7" fmla="*/ 0 h 1469572"/>
              <a:gd name="connsiteX8" fmla="*/ 4198352 w 11548381"/>
              <a:gd name="connsiteY8" fmla="*/ 0 h 1469572"/>
              <a:gd name="connsiteX9" fmla="*/ 5110680 w 11548381"/>
              <a:gd name="connsiteY9" fmla="*/ 0 h 1469572"/>
              <a:gd name="connsiteX10" fmla="*/ 5470081 w 11548381"/>
              <a:gd name="connsiteY10" fmla="*/ 0 h 1469572"/>
              <a:gd name="connsiteX11" fmla="*/ 6050653 w 11548381"/>
              <a:gd name="connsiteY11" fmla="*/ 0 h 1469572"/>
              <a:gd name="connsiteX12" fmla="*/ 6852396 w 11548381"/>
              <a:gd name="connsiteY12" fmla="*/ 0 h 1469572"/>
              <a:gd name="connsiteX13" fmla="*/ 7432967 w 11548381"/>
              <a:gd name="connsiteY13" fmla="*/ 0 h 1469572"/>
              <a:gd name="connsiteX14" fmla="*/ 7792369 w 11548381"/>
              <a:gd name="connsiteY14" fmla="*/ 0 h 1469572"/>
              <a:gd name="connsiteX15" fmla="*/ 8704696 w 11548381"/>
              <a:gd name="connsiteY15" fmla="*/ 0 h 1469572"/>
              <a:gd name="connsiteX16" fmla="*/ 9285268 w 11548381"/>
              <a:gd name="connsiteY16" fmla="*/ 0 h 1469572"/>
              <a:gd name="connsiteX17" fmla="*/ 9976425 w 11548381"/>
              <a:gd name="connsiteY17" fmla="*/ 0 h 1469572"/>
              <a:gd name="connsiteX18" fmla="*/ 10556997 w 11548381"/>
              <a:gd name="connsiteY18" fmla="*/ 0 h 1469572"/>
              <a:gd name="connsiteX19" fmla="*/ 11303447 w 11548381"/>
              <a:gd name="connsiteY19" fmla="*/ 0 h 1469572"/>
              <a:gd name="connsiteX20" fmla="*/ 11548381 w 11548381"/>
              <a:gd name="connsiteY20" fmla="*/ 244934 h 1469572"/>
              <a:gd name="connsiteX21" fmla="*/ 11548381 w 11548381"/>
              <a:gd name="connsiteY21" fmla="*/ 724989 h 1469572"/>
              <a:gd name="connsiteX22" fmla="*/ 11548381 w 11548381"/>
              <a:gd name="connsiteY22" fmla="*/ 1224638 h 1469572"/>
              <a:gd name="connsiteX23" fmla="*/ 11303447 w 11548381"/>
              <a:gd name="connsiteY23" fmla="*/ 1469572 h 1469572"/>
              <a:gd name="connsiteX24" fmla="*/ 10612290 w 11548381"/>
              <a:gd name="connsiteY24" fmla="*/ 1469572 h 1469572"/>
              <a:gd name="connsiteX25" fmla="*/ 10252888 w 11548381"/>
              <a:gd name="connsiteY25" fmla="*/ 1469572 h 1469572"/>
              <a:gd name="connsiteX26" fmla="*/ 9782901 w 11548381"/>
              <a:gd name="connsiteY26" fmla="*/ 1469572 h 1469572"/>
              <a:gd name="connsiteX27" fmla="*/ 9423500 w 11548381"/>
              <a:gd name="connsiteY27" fmla="*/ 1469572 h 1469572"/>
              <a:gd name="connsiteX28" fmla="*/ 8511172 w 11548381"/>
              <a:gd name="connsiteY28" fmla="*/ 1469572 h 1469572"/>
              <a:gd name="connsiteX29" fmla="*/ 7709430 w 11548381"/>
              <a:gd name="connsiteY29" fmla="*/ 1469572 h 1469572"/>
              <a:gd name="connsiteX30" fmla="*/ 7018273 w 11548381"/>
              <a:gd name="connsiteY30" fmla="*/ 1469572 h 1469572"/>
              <a:gd name="connsiteX31" fmla="*/ 6216531 w 11548381"/>
              <a:gd name="connsiteY31" fmla="*/ 1469572 h 1469572"/>
              <a:gd name="connsiteX32" fmla="*/ 5746544 w 11548381"/>
              <a:gd name="connsiteY32" fmla="*/ 1469572 h 1469572"/>
              <a:gd name="connsiteX33" fmla="*/ 5276557 w 11548381"/>
              <a:gd name="connsiteY33" fmla="*/ 1469572 h 1469572"/>
              <a:gd name="connsiteX34" fmla="*/ 4917156 w 11548381"/>
              <a:gd name="connsiteY34" fmla="*/ 1469572 h 1469572"/>
              <a:gd name="connsiteX35" fmla="*/ 4336584 w 11548381"/>
              <a:gd name="connsiteY35" fmla="*/ 1469572 h 1469572"/>
              <a:gd name="connsiteX36" fmla="*/ 3756012 w 11548381"/>
              <a:gd name="connsiteY36" fmla="*/ 1469572 h 1469572"/>
              <a:gd name="connsiteX37" fmla="*/ 3175440 w 11548381"/>
              <a:gd name="connsiteY37" fmla="*/ 1469572 h 1469572"/>
              <a:gd name="connsiteX38" fmla="*/ 2816038 w 11548381"/>
              <a:gd name="connsiteY38" fmla="*/ 1469572 h 1469572"/>
              <a:gd name="connsiteX39" fmla="*/ 2014296 w 11548381"/>
              <a:gd name="connsiteY39" fmla="*/ 1469572 h 1469572"/>
              <a:gd name="connsiteX40" fmla="*/ 1323139 w 11548381"/>
              <a:gd name="connsiteY40" fmla="*/ 1469572 h 1469572"/>
              <a:gd name="connsiteX41" fmla="*/ 244934 w 11548381"/>
              <a:gd name="connsiteY41" fmla="*/ 1469572 h 1469572"/>
              <a:gd name="connsiteX42" fmla="*/ 0 w 11548381"/>
              <a:gd name="connsiteY42" fmla="*/ 1224638 h 1469572"/>
              <a:gd name="connsiteX43" fmla="*/ 0 w 11548381"/>
              <a:gd name="connsiteY43" fmla="*/ 744583 h 1469572"/>
              <a:gd name="connsiteX44" fmla="*/ 0 w 11548381"/>
              <a:gd name="connsiteY44" fmla="*/ 244934 h 146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48381" h="1469572" extrusionOk="0">
                <a:moveTo>
                  <a:pt x="0" y="244934"/>
                </a:moveTo>
                <a:cubicBezTo>
                  <a:pt x="3229" y="139802"/>
                  <a:pt x="102153" y="-3508"/>
                  <a:pt x="244934" y="0"/>
                </a:cubicBezTo>
                <a:cubicBezTo>
                  <a:pt x="431532" y="15619"/>
                  <a:pt x="721597" y="19872"/>
                  <a:pt x="1046676" y="0"/>
                </a:cubicBezTo>
                <a:cubicBezTo>
                  <a:pt x="1371755" y="-19872"/>
                  <a:pt x="1685411" y="-35937"/>
                  <a:pt x="1848418" y="0"/>
                </a:cubicBezTo>
                <a:cubicBezTo>
                  <a:pt x="2011425" y="35937"/>
                  <a:pt x="2247150" y="-1517"/>
                  <a:pt x="2539575" y="0"/>
                </a:cubicBezTo>
                <a:cubicBezTo>
                  <a:pt x="2832000" y="1517"/>
                  <a:pt x="2749782" y="11488"/>
                  <a:pt x="2898977" y="0"/>
                </a:cubicBezTo>
                <a:cubicBezTo>
                  <a:pt x="3048172" y="-11488"/>
                  <a:pt x="3201197" y="-20313"/>
                  <a:pt x="3368964" y="0"/>
                </a:cubicBezTo>
                <a:cubicBezTo>
                  <a:pt x="3536731" y="20313"/>
                  <a:pt x="3728243" y="3461"/>
                  <a:pt x="3838951" y="0"/>
                </a:cubicBezTo>
                <a:cubicBezTo>
                  <a:pt x="3949659" y="-3461"/>
                  <a:pt x="4029807" y="13582"/>
                  <a:pt x="4198352" y="0"/>
                </a:cubicBezTo>
                <a:cubicBezTo>
                  <a:pt x="4366897" y="-13582"/>
                  <a:pt x="4782666" y="-33711"/>
                  <a:pt x="5110680" y="0"/>
                </a:cubicBezTo>
                <a:cubicBezTo>
                  <a:pt x="5438694" y="33711"/>
                  <a:pt x="5344775" y="-16485"/>
                  <a:pt x="5470081" y="0"/>
                </a:cubicBezTo>
                <a:cubicBezTo>
                  <a:pt x="5595387" y="16485"/>
                  <a:pt x="5864393" y="2369"/>
                  <a:pt x="6050653" y="0"/>
                </a:cubicBezTo>
                <a:cubicBezTo>
                  <a:pt x="6236913" y="-2369"/>
                  <a:pt x="6476294" y="9115"/>
                  <a:pt x="6852396" y="0"/>
                </a:cubicBezTo>
                <a:cubicBezTo>
                  <a:pt x="7228498" y="-9115"/>
                  <a:pt x="7270525" y="17619"/>
                  <a:pt x="7432967" y="0"/>
                </a:cubicBezTo>
                <a:cubicBezTo>
                  <a:pt x="7595409" y="-17619"/>
                  <a:pt x="7675504" y="15831"/>
                  <a:pt x="7792369" y="0"/>
                </a:cubicBezTo>
                <a:cubicBezTo>
                  <a:pt x="7909234" y="-15831"/>
                  <a:pt x="8337022" y="17278"/>
                  <a:pt x="8704696" y="0"/>
                </a:cubicBezTo>
                <a:cubicBezTo>
                  <a:pt x="9072370" y="-17278"/>
                  <a:pt x="9145643" y="2893"/>
                  <a:pt x="9285268" y="0"/>
                </a:cubicBezTo>
                <a:cubicBezTo>
                  <a:pt x="9424893" y="-2893"/>
                  <a:pt x="9770342" y="-14700"/>
                  <a:pt x="9976425" y="0"/>
                </a:cubicBezTo>
                <a:cubicBezTo>
                  <a:pt x="10182508" y="14700"/>
                  <a:pt x="10432056" y="-16080"/>
                  <a:pt x="10556997" y="0"/>
                </a:cubicBezTo>
                <a:cubicBezTo>
                  <a:pt x="10681938" y="16080"/>
                  <a:pt x="11075918" y="36449"/>
                  <a:pt x="11303447" y="0"/>
                </a:cubicBezTo>
                <a:cubicBezTo>
                  <a:pt x="11438729" y="5635"/>
                  <a:pt x="11521692" y="92468"/>
                  <a:pt x="11548381" y="244934"/>
                </a:cubicBezTo>
                <a:cubicBezTo>
                  <a:pt x="11558250" y="362551"/>
                  <a:pt x="11562042" y="610666"/>
                  <a:pt x="11548381" y="724989"/>
                </a:cubicBezTo>
                <a:cubicBezTo>
                  <a:pt x="11534720" y="839312"/>
                  <a:pt x="11552672" y="1019833"/>
                  <a:pt x="11548381" y="1224638"/>
                </a:cubicBezTo>
                <a:cubicBezTo>
                  <a:pt x="11551920" y="1382082"/>
                  <a:pt x="11441847" y="1466202"/>
                  <a:pt x="11303447" y="1469572"/>
                </a:cubicBezTo>
                <a:cubicBezTo>
                  <a:pt x="11009896" y="1442752"/>
                  <a:pt x="10799159" y="1474693"/>
                  <a:pt x="10612290" y="1469572"/>
                </a:cubicBezTo>
                <a:cubicBezTo>
                  <a:pt x="10425421" y="1464451"/>
                  <a:pt x="10373822" y="1483879"/>
                  <a:pt x="10252888" y="1469572"/>
                </a:cubicBezTo>
                <a:cubicBezTo>
                  <a:pt x="10131954" y="1455265"/>
                  <a:pt x="9971627" y="1450120"/>
                  <a:pt x="9782901" y="1469572"/>
                </a:cubicBezTo>
                <a:cubicBezTo>
                  <a:pt x="9594175" y="1489024"/>
                  <a:pt x="9505885" y="1469482"/>
                  <a:pt x="9423500" y="1469572"/>
                </a:cubicBezTo>
                <a:cubicBezTo>
                  <a:pt x="9341115" y="1469662"/>
                  <a:pt x="8844273" y="1440850"/>
                  <a:pt x="8511172" y="1469572"/>
                </a:cubicBezTo>
                <a:cubicBezTo>
                  <a:pt x="8178071" y="1498294"/>
                  <a:pt x="7938302" y="1500046"/>
                  <a:pt x="7709430" y="1469572"/>
                </a:cubicBezTo>
                <a:cubicBezTo>
                  <a:pt x="7480558" y="1439098"/>
                  <a:pt x="7185205" y="1501294"/>
                  <a:pt x="7018273" y="1469572"/>
                </a:cubicBezTo>
                <a:cubicBezTo>
                  <a:pt x="6851341" y="1437850"/>
                  <a:pt x="6425259" y="1479443"/>
                  <a:pt x="6216531" y="1469572"/>
                </a:cubicBezTo>
                <a:cubicBezTo>
                  <a:pt x="6007803" y="1459701"/>
                  <a:pt x="5871953" y="1450620"/>
                  <a:pt x="5746544" y="1469572"/>
                </a:cubicBezTo>
                <a:cubicBezTo>
                  <a:pt x="5621135" y="1488524"/>
                  <a:pt x="5424724" y="1464541"/>
                  <a:pt x="5276557" y="1469572"/>
                </a:cubicBezTo>
                <a:cubicBezTo>
                  <a:pt x="5128390" y="1474603"/>
                  <a:pt x="5036094" y="1465639"/>
                  <a:pt x="4917156" y="1469572"/>
                </a:cubicBezTo>
                <a:cubicBezTo>
                  <a:pt x="4798218" y="1473505"/>
                  <a:pt x="4493515" y="1472183"/>
                  <a:pt x="4336584" y="1469572"/>
                </a:cubicBezTo>
                <a:cubicBezTo>
                  <a:pt x="4179653" y="1466961"/>
                  <a:pt x="3916975" y="1449868"/>
                  <a:pt x="3756012" y="1469572"/>
                </a:cubicBezTo>
                <a:cubicBezTo>
                  <a:pt x="3595049" y="1489276"/>
                  <a:pt x="3414862" y="1460946"/>
                  <a:pt x="3175440" y="1469572"/>
                </a:cubicBezTo>
                <a:cubicBezTo>
                  <a:pt x="2936018" y="1478198"/>
                  <a:pt x="2945541" y="1486106"/>
                  <a:pt x="2816038" y="1469572"/>
                </a:cubicBezTo>
                <a:cubicBezTo>
                  <a:pt x="2686535" y="1453038"/>
                  <a:pt x="2272657" y="1464986"/>
                  <a:pt x="2014296" y="1469572"/>
                </a:cubicBezTo>
                <a:cubicBezTo>
                  <a:pt x="1755935" y="1474158"/>
                  <a:pt x="1505600" y="1473395"/>
                  <a:pt x="1323139" y="1469572"/>
                </a:cubicBezTo>
                <a:cubicBezTo>
                  <a:pt x="1140678" y="1465749"/>
                  <a:pt x="539950" y="1499797"/>
                  <a:pt x="244934" y="1469572"/>
                </a:cubicBezTo>
                <a:cubicBezTo>
                  <a:pt x="133781" y="1462328"/>
                  <a:pt x="14041" y="1336809"/>
                  <a:pt x="0" y="1224638"/>
                </a:cubicBezTo>
                <a:cubicBezTo>
                  <a:pt x="-16799" y="1070238"/>
                  <a:pt x="3485" y="854999"/>
                  <a:pt x="0" y="744583"/>
                </a:cubicBezTo>
                <a:cubicBezTo>
                  <a:pt x="-3485" y="634167"/>
                  <a:pt x="-23586" y="404232"/>
                  <a:pt x="0" y="244934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2465524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D2E816-C94C-4712-B072-595CB5160EE1}"/>
              </a:ext>
            </a:extLst>
          </p:cNvPr>
          <p:cNvSpPr/>
          <p:nvPr/>
        </p:nvSpPr>
        <p:spPr>
          <a:xfrm>
            <a:off x="1037000" y="2632495"/>
            <a:ext cx="7858240" cy="1662682"/>
          </a:xfrm>
          <a:custGeom>
            <a:avLst/>
            <a:gdLst>
              <a:gd name="connsiteX0" fmla="*/ 0 w 7858240"/>
              <a:gd name="connsiteY0" fmla="*/ 277119 h 1662682"/>
              <a:gd name="connsiteX1" fmla="*/ 277119 w 7858240"/>
              <a:gd name="connsiteY1" fmla="*/ 0 h 1662682"/>
              <a:gd name="connsiteX2" fmla="*/ 1014159 w 7858240"/>
              <a:gd name="connsiteY2" fmla="*/ 0 h 1662682"/>
              <a:gd name="connsiteX3" fmla="*/ 1751199 w 7858240"/>
              <a:gd name="connsiteY3" fmla="*/ 0 h 1662682"/>
              <a:gd name="connsiteX4" fmla="*/ 2415200 w 7858240"/>
              <a:gd name="connsiteY4" fmla="*/ 0 h 1662682"/>
              <a:gd name="connsiteX5" fmla="*/ 2860080 w 7858240"/>
              <a:gd name="connsiteY5" fmla="*/ 0 h 1662682"/>
              <a:gd name="connsiteX6" fmla="*/ 3378000 w 7858240"/>
              <a:gd name="connsiteY6" fmla="*/ 0 h 1662682"/>
              <a:gd name="connsiteX7" fmla="*/ 3895920 w 7858240"/>
              <a:gd name="connsiteY7" fmla="*/ 0 h 1662682"/>
              <a:gd name="connsiteX8" fmla="*/ 4340800 w 7858240"/>
              <a:gd name="connsiteY8" fmla="*/ 0 h 1662682"/>
              <a:gd name="connsiteX9" fmla="*/ 5150880 w 7858240"/>
              <a:gd name="connsiteY9" fmla="*/ 0 h 1662682"/>
              <a:gd name="connsiteX10" fmla="*/ 5595760 w 7858240"/>
              <a:gd name="connsiteY10" fmla="*/ 0 h 1662682"/>
              <a:gd name="connsiteX11" fmla="*/ 6186721 w 7858240"/>
              <a:gd name="connsiteY11" fmla="*/ 0 h 1662682"/>
              <a:gd name="connsiteX12" fmla="*/ 6923761 w 7858240"/>
              <a:gd name="connsiteY12" fmla="*/ 0 h 1662682"/>
              <a:gd name="connsiteX13" fmla="*/ 7581121 w 7858240"/>
              <a:gd name="connsiteY13" fmla="*/ 0 h 1662682"/>
              <a:gd name="connsiteX14" fmla="*/ 7858240 w 7858240"/>
              <a:gd name="connsiteY14" fmla="*/ 277119 h 1662682"/>
              <a:gd name="connsiteX15" fmla="*/ 7858240 w 7858240"/>
              <a:gd name="connsiteY15" fmla="*/ 820257 h 1662682"/>
              <a:gd name="connsiteX16" fmla="*/ 7858240 w 7858240"/>
              <a:gd name="connsiteY16" fmla="*/ 1385563 h 1662682"/>
              <a:gd name="connsiteX17" fmla="*/ 7581121 w 7858240"/>
              <a:gd name="connsiteY17" fmla="*/ 1662682 h 1662682"/>
              <a:gd name="connsiteX18" fmla="*/ 6844081 w 7858240"/>
              <a:gd name="connsiteY18" fmla="*/ 1662682 h 1662682"/>
              <a:gd name="connsiteX19" fmla="*/ 6180081 w 7858240"/>
              <a:gd name="connsiteY19" fmla="*/ 1662682 h 1662682"/>
              <a:gd name="connsiteX20" fmla="*/ 5735200 w 7858240"/>
              <a:gd name="connsiteY20" fmla="*/ 1662682 h 1662682"/>
              <a:gd name="connsiteX21" fmla="*/ 5071200 w 7858240"/>
              <a:gd name="connsiteY21" fmla="*/ 1662682 h 1662682"/>
              <a:gd name="connsiteX22" fmla="*/ 4553280 w 7858240"/>
              <a:gd name="connsiteY22" fmla="*/ 1662682 h 1662682"/>
              <a:gd name="connsiteX23" fmla="*/ 3816240 w 7858240"/>
              <a:gd name="connsiteY23" fmla="*/ 1662682 h 1662682"/>
              <a:gd name="connsiteX24" fmla="*/ 3152240 w 7858240"/>
              <a:gd name="connsiteY24" fmla="*/ 1662682 h 1662682"/>
              <a:gd name="connsiteX25" fmla="*/ 2707360 w 7858240"/>
              <a:gd name="connsiteY25" fmla="*/ 1662682 h 1662682"/>
              <a:gd name="connsiteX26" fmla="*/ 2189440 w 7858240"/>
              <a:gd name="connsiteY26" fmla="*/ 1662682 h 1662682"/>
              <a:gd name="connsiteX27" fmla="*/ 1744559 w 7858240"/>
              <a:gd name="connsiteY27" fmla="*/ 1662682 h 1662682"/>
              <a:gd name="connsiteX28" fmla="*/ 934479 w 7858240"/>
              <a:gd name="connsiteY28" fmla="*/ 1662682 h 1662682"/>
              <a:gd name="connsiteX29" fmla="*/ 277119 w 7858240"/>
              <a:gd name="connsiteY29" fmla="*/ 1662682 h 1662682"/>
              <a:gd name="connsiteX30" fmla="*/ 0 w 7858240"/>
              <a:gd name="connsiteY30" fmla="*/ 1385563 h 1662682"/>
              <a:gd name="connsiteX31" fmla="*/ 0 w 7858240"/>
              <a:gd name="connsiteY31" fmla="*/ 842425 h 1662682"/>
              <a:gd name="connsiteX32" fmla="*/ 0 w 7858240"/>
              <a:gd name="connsiteY32" fmla="*/ 277119 h 166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858240" h="1662682" extrusionOk="0">
                <a:moveTo>
                  <a:pt x="0" y="277119"/>
                </a:moveTo>
                <a:cubicBezTo>
                  <a:pt x="2056" y="143266"/>
                  <a:pt x="117353" y="-3138"/>
                  <a:pt x="277119" y="0"/>
                </a:cubicBezTo>
                <a:cubicBezTo>
                  <a:pt x="460662" y="2836"/>
                  <a:pt x="806975" y="-3567"/>
                  <a:pt x="1014159" y="0"/>
                </a:cubicBezTo>
                <a:cubicBezTo>
                  <a:pt x="1221343" y="3567"/>
                  <a:pt x="1453607" y="27004"/>
                  <a:pt x="1751199" y="0"/>
                </a:cubicBezTo>
                <a:cubicBezTo>
                  <a:pt x="2048791" y="-27004"/>
                  <a:pt x="2086539" y="-12162"/>
                  <a:pt x="2415200" y="0"/>
                </a:cubicBezTo>
                <a:cubicBezTo>
                  <a:pt x="2743861" y="12162"/>
                  <a:pt x="2732221" y="-11382"/>
                  <a:pt x="2860080" y="0"/>
                </a:cubicBezTo>
                <a:cubicBezTo>
                  <a:pt x="2987939" y="11382"/>
                  <a:pt x="3161933" y="25885"/>
                  <a:pt x="3378000" y="0"/>
                </a:cubicBezTo>
                <a:cubicBezTo>
                  <a:pt x="3594067" y="-25885"/>
                  <a:pt x="3681066" y="14475"/>
                  <a:pt x="3895920" y="0"/>
                </a:cubicBezTo>
                <a:cubicBezTo>
                  <a:pt x="4110774" y="-14475"/>
                  <a:pt x="4206777" y="-5912"/>
                  <a:pt x="4340800" y="0"/>
                </a:cubicBezTo>
                <a:cubicBezTo>
                  <a:pt x="4474823" y="5912"/>
                  <a:pt x="4852064" y="-18993"/>
                  <a:pt x="5150880" y="0"/>
                </a:cubicBezTo>
                <a:cubicBezTo>
                  <a:pt x="5449696" y="18993"/>
                  <a:pt x="5434604" y="-21335"/>
                  <a:pt x="5595760" y="0"/>
                </a:cubicBezTo>
                <a:cubicBezTo>
                  <a:pt x="5756916" y="21335"/>
                  <a:pt x="6051472" y="13157"/>
                  <a:pt x="6186721" y="0"/>
                </a:cubicBezTo>
                <a:cubicBezTo>
                  <a:pt x="6321970" y="-13157"/>
                  <a:pt x="6638056" y="23841"/>
                  <a:pt x="6923761" y="0"/>
                </a:cubicBezTo>
                <a:cubicBezTo>
                  <a:pt x="7209466" y="-23841"/>
                  <a:pt x="7258280" y="24053"/>
                  <a:pt x="7581121" y="0"/>
                </a:cubicBezTo>
                <a:cubicBezTo>
                  <a:pt x="7724000" y="3135"/>
                  <a:pt x="7851263" y="128815"/>
                  <a:pt x="7858240" y="277119"/>
                </a:cubicBezTo>
                <a:cubicBezTo>
                  <a:pt x="7852604" y="435568"/>
                  <a:pt x="7861717" y="711067"/>
                  <a:pt x="7858240" y="820257"/>
                </a:cubicBezTo>
                <a:cubicBezTo>
                  <a:pt x="7854763" y="929447"/>
                  <a:pt x="7865032" y="1243981"/>
                  <a:pt x="7858240" y="1385563"/>
                </a:cubicBezTo>
                <a:cubicBezTo>
                  <a:pt x="7849717" y="1516215"/>
                  <a:pt x="7717057" y="1652569"/>
                  <a:pt x="7581121" y="1662682"/>
                </a:cubicBezTo>
                <a:cubicBezTo>
                  <a:pt x="7395559" y="1643614"/>
                  <a:pt x="7139294" y="1660703"/>
                  <a:pt x="6844081" y="1662682"/>
                </a:cubicBezTo>
                <a:cubicBezTo>
                  <a:pt x="6548868" y="1664661"/>
                  <a:pt x="6348281" y="1636734"/>
                  <a:pt x="6180081" y="1662682"/>
                </a:cubicBezTo>
                <a:cubicBezTo>
                  <a:pt x="6011881" y="1688630"/>
                  <a:pt x="5824864" y="1663884"/>
                  <a:pt x="5735200" y="1662682"/>
                </a:cubicBezTo>
                <a:cubicBezTo>
                  <a:pt x="5645536" y="1661480"/>
                  <a:pt x="5264558" y="1684760"/>
                  <a:pt x="5071200" y="1662682"/>
                </a:cubicBezTo>
                <a:cubicBezTo>
                  <a:pt x="4877842" y="1640604"/>
                  <a:pt x="4659843" y="1643535"/>
                  <a:pt x="4553280" y="1662682"/>
                </a:cubicBezTo>
                <a:cubicBezTo>
                  <a:pt x="4446717" y="1681829"/>
                  <a:pt x="3965316" y="1638904"/>
                  <a:pt x="3816240" y="1662682"/>
                </a:cubicBezTo>
                <a:cubicBezTo>
                  <a:pt x="3667164" y="1686460"/>
                  <a:pt x="3293728" y="1643976"/>
                  <a:pt x="3152240" y="1662682"/>
                </a:cubicBezTo>
                <a:cubicBezTo>
                  <a:pt x="3010752" y="1681388"/>
                  <a:pt x="2831359" y="1665082"/>
                  <a:pt x="2707360" y="1662682"/>
                </a:cubicBezTo>
                <a:cubicBezTo>
                  <a:pt x="2583361" y="1660282"/>
                  <a:pt x="2399355" y="1668869"/>
                  <a:pt x="2189440" y="1662682"/>
                </a:cubicBezTo>
                <a:cubicBezTo>
                  <a:pt x="1979525" y="1656495"/>
                  <a:pt x="1953942" y="1681492"/>
                  <a:pt x="1744559" y="1662682"/>
                </a:cubicBezTo>
                <a:cubicBezTo>
                  <a:pt x="1535176" y="1643872"/>
                  <a:pt x="1229835" y="1654725"/>
                  <a:pt x="934479" y="1662682"/>
                </a:cubicBezTo>
                <a:cubicBezTo>
                  <a:pt x="639123" y="1670639"/>
                  <a:pt x="493603" y="1638662"/>
                  <a:pt x="277119" y="1662682"/>
                </a:cubicBezTo>
                <a:cubicBezTo>
                  <a:pt x="143506" y="1648002"/>
                  <a:pt x="-13603" y="1538902"/>
                  <a:pt x="0" y="1385563"/>
                </a:cubicBezTo>
                <a:cubicBezTo>
                  <a:pt x="7075" y="1171324"/>
                  <a:pt x="-24089" y="1095436"/>
                  <a:pt x="0" y="842425"/>
                </a:cubicBezTo>
                <a:cubicBezTo>
                  <a:pt x="24089" y="589414"/>
                  <a:pt x="24367" y="536280"/>
                  <a:pt x="0" y="277119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2465524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354BAB4-6885-43D0-AB41-3C7FD19C9058}"/>
              </a:ext>
            </a:extLst>
          </p:cNvPr>
          <p:cNvSpPr/>
          <p:nvPr/>
        </p:nvSpPr>
        <p:spPr>
          <a:xfrm>
            <a:off x="992205" y="4799748"/>
            <a:ext cx="7956212" cy="1955852"/>
          </a:xfrm>
          <a:custGeom>
            <a:avLst/>
            <a:gdLst>
              <a:gd name="connsiteX0" fmla="*/ 0 w 7956212"/>
              <a:gd name="connsiteY0" fmla="*/ 325982 h 1955852"/>
              <a:gd name="connsiteX1" fmla="*/ 325982 w 7956212"/>
              <a:gd name="connsiteY1" fmla="*/ 0 h 1955852"/>
              <a:gd name="connsiteX2" fmla="*/ 1063047 w 7956212"/>
              <a:gd name="connsiteY2" fmla="*/ 0 h 1955852"/>
              <a:gd name="connsiteX3" fmla="*/ 1800112 w 7956212"/>
              <a:gd name="connsiteY3" fmla="*/ 0 h 1955852"/>
              <a:gd name="connsiteX4" fmla="*/ 2464135 w 7956212"/>
              <a:gd name="connsiteY4" fmla="*/ 0 h 1955852"/>
              <a:gd name="connsiteX5" fmla="*/ 2909030 w 7956212"/>
              <a:gd name="connsiteY5" fmla="*/ 0 h 1955852"/>
              <a:gd name="connsiteX6" fmla="*/ 3426967 w 7956212"/>
              <a:gd name="connsiteY6" fmla="*/ 0 h 1955852"/>
              <a:gd name="connsiteX7" fmla="*/ 3944905 w 7956212"/>
              <a:gd name="connsiteY7" fmla="*/ 0 h 1955852"/>
              <a:gd name="connsiteX8" fmla="*/ 4389800 w 7956212"/>
              <a:gd name="connsiteY8" fmla="*/ 0 h 1955852"/>
              <a:gd name="connsiteX9" fmla="*/ 5199907 w 7956212"/>
              <a:gd name="connsiteY9" fmla="*/ 0 h 1955852"/>
              <a:gd name="connsiteX10" fmla="*/ 5644803 w 7956212"/>
              <a:gd name="connsiteY10" fmla="*/ 0 h 1955852"/>
              <a:gd name="connsiteX11" fmla="*/ 6235783 w 7956212"/>
              <a:gd name="connsiteY11" fmla="*/ 0 h 1955852"/>
              <a:gd name="connsiteX12" fmla="*/ 6972848 w 7956212"/>
              <a:gd name="connsiteY12" fmla="*/ 0 h 1955852"/>
              <a:gd name="connsiteX13" fmla="*/ 7630230 w 7956212"/>
              <a:gd name="connsiteY13" fmla="*/ 0 h 1955852"/>
              <a:gd name="connsiteX14" fmla="*/ 7956212 w 7956212"/>
              <a:gd name="connsiteY14" fmla="*/ 325982 h 1955852"/>
              <a:gd name="connsiteX15" fmla="*/ 7956212 w 7956212"/>
              <a:gd name="connsiteY15" fmla="*/ 964887 h 1955852"/>
              <a:gd name="connsiteX16" fmla="*/ 7956212 w 7956212"/>
              <a:gd name="connsiteY16" fmla="*/ 1629870 h 1955852"/>
              <a:gd name="connsiteX17" fmla="*/ 7630230 w 7956212"/>
              <a:gd name="connsiteY17" fmla="*/ 1955852 h 1955852"/>
              <a:gd name="connsiteX18" fmla="*/ 6893165 w 7956212"/>
              <a:gd name="connsiteY18" fmla="*/ 1955852 h 1955852"/>
              <a:gd name="connsiteX19" fmla="*/ 6229142 w 7956212"/>
              <a:gd name="connsiteY19" fmla="*/ 1955852 h 1955852"/>
              <a:gd name="connsiteX20" fmla="*/ 5784247 w 7956212"/>
              <a:gd name="connsiteY20" fmla="*/ 1955852 h 1955852"/>
              <a:gd name="connsiteX21" fmla="*/ 5120225 w 7956212"/>
              <a:gd name="connsiteY21" fmla="*/ 1955852 h 1955852"/>
              <a:gd name="connsiteX22" fmla="*/ 4602287 w 7956212"/>
              <a:gd name="connsiteY22" fmla="*/ 1955852 h 1955852"/>
              <a:gd name="connsiteX23" fmla="*/ 3865222 w 7956212"/>
              <a:gd name="connsiteY23" fmla="*/ 1955852 h 1955852"/>
              <a:gd name="connsiteX24" fmla="*/ 3201200 w 7956212"/>
              <a:gd name="connsiteY24" fmla="*/ 1955852 h 1955852"/>
              <a:gd name="connsiteX25" fmla="*/ 2756305 w 7956212"/>
              <a:gd name="connsiteY25" fmla="*/ 1955852 h 1955852"/>
              <a:gd name="connsiteX26" fmla="*/ 2238367 w 7956212"/>
              <a:gd name="connsiteY26" fmla="*/ 1955852 h 1955852"/>
              <a:gd name="connsiteX27" fmla="*/ 1793472 w 7956212"/>
              <a:gd name="connsiteY27" fmla="*/ 1955852 h 1955852"/>
              <a:gd name="connsiteX28" fmla="*/ 983364 w 7956212"/>
              <a:gd name="connsiteY28" fmla="*/ 1955852 h 1955852"/>
              <a:gd name="connsiteX29" fmla="*/ 325982 w 7956212"/>
              <a:gd name="connsiteY29" fmla="*/ 1955852 h 1955852"/>
              <a:gd name="connsiteX30" fmla="*/ 0 w 7956212"/>
              <a:gd name="connsiteY30" fmla="*/ 1629870 h 1955852"/>
              <a:gd name="connsiteX31" fmla="*/ 0 w 7956212"/>
              <a:gd name="connsiteY31" fmla="*/ 990965 h 1955852"/>
              <a:gd name="connsiteX32" fmla="*/ 0 w 7956212"/>
              <a:gd name="connsiteY32" fmla="*/ 325982 h 195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956212" h="1955852" extrusionOk="0">
                <a:moveTo>
                  <a:pt x="0" y="325982"/>
                </a:moveTo>
                <a:cubicBezTo>
                  <a:pt x="435" y="150005"/>
                  <a:pt x="128178" y="-8302"/>
                  <a:pt x="325982" y="0"/>
                </a:cubicBezTo>
                <a:cubicBezTo>
                  <a:pt x="624143" y="-27518"/>
                  <a:pt x="720318" y="-20587"/>
                  <a:pt x="1063047" y="0"/>
                </a:cubicBezTo>
                <a:cubicBezTo>
                  <a:pt x="1405776" y="20587"/>
                  <a:pt x="1435938" y="-19076"/>
                  <a:pt x="1800112" y="0"/>
                </a:cubicBezTo>
                <a:cubicBezTo>
                  <a:pt x="2164287" y="19076"/>
                  <a:pt x="2236443" y="22719"/>
                  <a:pt x="2464135" y="0"/>
                </a:cubicBezTo>
                <a:cubicBezTo>
                  <a:pt x="2691827" y="-22719"/>
                  <a:pt x="2810958" y="18510"/>
                  <a:pt x="2909030" y="0"/>
                </a:cubicBezTo>
                <a:cubicBezTo>
                  <a:pt x="3007103" y="-18510"/>
                  <a:pt x="3256501" y="-13282"/>
                  <a:pt x="3426967" y="0"/>
                </a:cubicBezTo>
                <a:cubicBezTo>
                  <a:pt x="3597433" y="13282"/>
                  <a:pt x="3784423" y="18355"/>
                  <a:pt x="3944905" y="0"/>
                </a:cubicBezTo>
                <a:cubicBezTo>
                  <a:pt x="4105387" y="-18355"/>
                  <a:pt x="4291963" y="7797"/>
                  <a:pt x="4389800" y="0"/>
                </a:cubicBezTo>
                <a:cubicBezTo>
                  <a:pt x="4487638" y="-7797"/>
                  <a:pt x="4873691" y="-22113"/>
                  <a:pt x="5199907" y="0"/>
                </a:cubicBezTo>
                <a:cubicBezTo>
                  <a:pt x="5526123" y="22113"/>
                  <a:pt x="5465759" y="-17230"/>
                  <a:pt x="5644803" y="0"/>
                </a:cubicBezTo>
                <a:cubicBezTo>
                  <a:pt x="5823847" y="17230"/>
                  <a:pt x="6035009" y="-12412"/>
                  <a:pt x="6235783" y="0"/>
                </a:cubicBezTo>
                <a:cubicBezTo>
                  <a:pt x="6436557" y="12412"/>
                  <a:pt x="6788251" y="8264"/>
                  <a:pt x="6972848" y="0"/>
                </a:cubicBezTo>
                <a:cubicBezTo>
                  <a:pt x="7157445" y="-8264"/>
                  <a:pt x="7456255" y="2967"/>
                  <a:pt x="7630230" y="0"/>
                </a:cubicBezTo>
                <a:cubicBezTo>
                  <a:pt x="7776588" y="10380"/>
                  <a:pt x="7933216" y="161585"/>
                  <a:pt x="7956212" y="325982"/>
                </a:cubicBezTo>
                <a:cubicBezTo>
                  <a:pt x="7968381" y="515095"/>
                  <a:pt x="7983226" y="692581"/>
                  <a:pt x="7956212" y="964887"/>
                </a:cubicBezTo>
                <a:cubicBezTo>
                  <a:pt x="7929198" y="1237193"/>
                  <a:pt x="7950015" y="1341323"/>
                  <a:pt x="7956212" y="1629870"/>
                </a:cubicBezTo>
                <a:cubicBezTo>
                  <a:pt x="7947105" y="1785974"/>
                  <a:pt x="7799339" y="1949395"/>
                  <a:pt x="7630230" y="1955852"/>
                </a:cubicBezTo>
                <a:cubicBezTo>
                  <a:pt x="7344660" y="1936850"/>
                  <a:pt x="7099570" y="1990715"/>
                  <a:pt x="6893165" y="1955852"/>
                </a:cubicBezTo>
                <a:cubicBezTo>
                  <a:pt x="6686760" y="1920989"/>
                  <a:pt x="6429038" y="1952008"/>
                  <a:pt x="6229142" y="1955852"/>
                </a:cubicBezTo>
                <a:cubicBezTo>
                  <a:pt x="6029246" y="1959696"/>
                  <a:pt x="5947007" y="1949018"/>
                  <a:pt x="5784247" y="1955852"/>
                </a:cubicBezTo>
                <a:cubicBezTo>
                  <a:pt x="5621488" y="1962686"/>
                  <a:pt x="5399480" y="1924432"/>
                  <a:pt x="5120225" y="1955852"/>
                </a:cubicBezTo>
                <a:cubicBezTo>
                  <a:pt x="4840970" y="1987272"/>
                  <a:pt x="4735713" y="1943500"/>
                  <a:pt x="4602287" y="1955852"/>
                </a:cubicBezTo>
                <a:cubicBezTo>
                  <a:pt x="4468861" y="1968204"/>
                  <a:pt x="4048263" y="1955063"/>
                  <a:pt x="3865222" y="1955852"/>
                </a:cubicBezTo>
                <a:cubicBezTo>
                  <a:pt x="3682181" y="1956641"/>
                  <a:pt x="3388246" y="1974175"/>
                  <a:pt x="3201200" y="1955852"/>
                </a:cubicBezTo>
                <a:cubicBezTo>
                  <a:pt x="3014154" y="1937529"/>
                  <a:pt x="2956537" y="1952850"/>
                  <a:pt x="2756305" y="1955852"/>
                </a:cubicBezTo>
                <a:cubicBezTo>
                  <a:pt x="2556073" y="1958854"/>
                  <a:pt x="2358616" y="1976069"/>
                  <a:pt x="2238367" y="1955852"/>
                </a:cubicBezTo>
                <a:cubicBezTo>
                  <a:pt x="2118118" y="1935635"/>
                  <a:pt x="1961587" y="1955014"/>
                  <a:pt x="1793472" y="1955852"/>
                </a:cubicBezTo>
                <a:cubicBezTo>
                  <a:pt x="1625358" y="1956690"/>
                  <a:pt x="1384036" y="1948475"/>
                  <a:pt x="983364" y="1955852"/>
                </a:cubicBezTo>
                <a:cubicBezTo>
                  <a:pt x="582692" y="1963229"/>
                  <a:pt x="580803" y="1956823"/>
                  <a:pt x="325982" y="1955852"/>
                </a:cubicBezTo>
                <a:cubicBezTo>
                  <a:pt x="157854" y="1946859"/>
                  <a:pt x="-44289" y="1810849"/>
                  <a:pt x="0" y="1629870"/>
                </a:cubicBezTo>
                <a:cubicBezTo>
                  <a:pt x="10029" y="1339858"/>
                  <a:pt x="20534" y="1278985"/>
                  <a:pt x="0" y="990965"/>
                </a:cubicBezTo>
                <a:cubicBezTo>
                  <a:pt x="-20534" y="702945"/>
                  <a:pt x="-1233" y="624156"/>
                  <a:pt x="0" y="32598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2465524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F0A174-E926-4C5F-AC0F-D135E8D13766}"/>
              </a:ext>
            </a:extLst>
          </p:cNvPr>
          <p:cNvSpPr txBox="1"/>
          <p:nvPr/>
        </p:nvSpPr>
        <p:spPr>
          <a:xfrm>
            <a:off x="9515764" y="5053565"/>
            <a:ext cx="3050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/>
              <a:t>Plinio C. Ignez</a:t>
            </a:r>
          </a:p>
          <a:p>
            <a:pPr algn="r"/>
            <a:r>
              <a:rPr lang="en-GB" sz="1200" dirty="0"/>
              <a:t>Innovation Management Coordinator</a:t>
            </a:r>
            <a:endParaRPr lang="en-GB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7A66A-2563-4563-9BBB-3ED8C6B854DB}"/>
              </a:ext>
            </a:extLst>
          </p:cNvPr>
          <p:cNvSpPr txBox="1"/>
          <p:nvPr/>
        </p:nvSpPr>
        <p:spPr>
          <a:xfrm>
            <a:off x="992204" y="6875832"/>
            <a:ext cx="10609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Learn more, with our long-form article on the deployment of AHP into Suzano (coming soon) </a:t>
            </a:r>
          </a:p>
        </p:txBody>
      </p:sp>
      <p:pic>
        <p:nvPicPr>
          <p:cNvPr id="15" name="Picture 14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C2C521B5-E709-4D8A-9ABF-7CADE4D2B5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21" t="2320" r="9039" b="36963"/>
          <a:stretch/>
        </p:blipFill>
        <p:spPr>
          <a:xfrm>
            <a:off x="9918651" y="2361017"/>
            <a:ext cx="2570948" cy="25282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4B5A10757513445B9B1D4BF47CE3FD9" ma:contentTypeVersion="6" ma:contentTypeDescription="Crie um novo documento." ma:contentTypeScope="" ma:versionID="af6c6242a9670191cb579c3cba0ca8c1">
  <xsd:schema xmlns:xsd="http://www.w3.org/2001/XMLSchema" xmlns:xs="http://www.w3.org/2001/XMLSchema" xmlns:p="http://schemas.microsoft.com/office/2006/metadata/properties" xmlns:ns3="b34a5788-2680-406b-bd4b-1a14a5eb6d00" xmlns:ns4="387cac60-9af1-4f6f-b086-280ce7f204b7" targetNamespace="http://schemas.microsoft.com/office/2006/metadata/properties" ma:root="true" ma:fieldsID="f32a664cc651c23e35baef66d05e38cc" ns3:_="" ns4:_="">
    <xsd:import namespace="b34a5788-2680-406b-bd4b-1a14a5eb6d00"/>
    <xsd:import namespace="387cac60-9af1-4f6f-b086-280ce7f204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4a5788-2680-406b-bd4b-1a14a5eb6d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7cac60-9af1-4f6f-b086-280ce7f204b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89F343-5F57-48A7-B855-DECBF5EB8C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4a5788-2680-406b-bd4b-1a14a5eb6d00"/>
    <ds:schemaRef ds:uri="387cac60-9af1-4f6f-b086-280ce7f204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C3ECE15-9F11-48C3-846F-D812BCAA87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955C568-1263-4370-A94D-A59BB7D32685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terms/"/>
    <ds:schemaRef ds:uri="http://purl.org/dc/dcmitype/"/>
    <ds:schemaRef ds:uri="b34a5788-2680-406b-bd4b-1a14a5eb6d00"/>
    <ds:schemaRef ds:uri="387cac60-9af1-4f6f-b086-280ce7f204b7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490</Words>
  <Application>Microsoft Office PowerPoint</Application>
  <PresentationFormat>Custom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Company>Visme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Visme Presentation</dc:title>
  <dc:subject>Visme Presentation</dc:subject>
  <dc:creator>Visme User</dc:creator>
  <cp:lastModifiedBy>Dan Dures</cp:lastModifiedBy>
  <cp:revision>26</cp:revision>
  <dcterms:created xsi:type="dcterms:W3CDTF">2021-03-19T17:15:50Z</dcterms:created>
  <dcterms:modified xsi:type="dcterms:W3CDTF">2021-04-16T11:11:07Z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0x01010044B5A10757513445B9B1D4BF47CE3FD9</vt:lpwstr>
  </property>
</Properties>
</file>