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3011150" cy="7315200"/>
  <p:notesSz cx="7315200" cy="1301115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59" d="100"/>
          <a:sy n="59" d="100"/>
        </p:scale>
        <p:origin x="7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2670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s://www.logiteng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FkeEvYbTin8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125542/1469430904/slid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FA029B-F61A-4CB7-83AB-39830EE7A59C}"/>
              </a:ext>
            </a:extLst>
          </p:cNvPr>
          <p:cNvSpPr txBox="1"/>
          <p:nvPr/>
        </p:nvSpPr>
        <p:spPr>
          <a:xfrm>
            <a:off x="1212066" y="4753879"/>
            <a:ext cx="57547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hlinkClick r:id="rId4"/>
              </a:rPr>
              <a:t>LOGIT</a:t>
            </a:r>
            <a:r>
              <a:rPr lang="en-GB" sz="2400" dirty="0"/>
              <a:t> is a consultancy </a:t>
            </a:r>
            <a:r>
              <a:rPr lang="en-US" sz="2400" dirty="0"/>
              <a:t>specialized in transportation planning </a:t>
            </a:r>
            <a:r>
              <a:rPr lang="en-GB" sz="2400" dirty="0"/>
              <a:t>for cities across the world, and decided to use TransparentChoice to support the delivery this project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A93DCF-7673-4B39-ADD2-7A1D833835C8}"/>
              </a:ext>
            </a:extLst>
          </p:cNvPr>
          <p:cNvSpPr txBox="1"/>
          <p:nvPr/>
        </p:nvSpPr>
        <p:spPr>
          <a:xfrm>
            <a:off x="1233837" y="794038"/>
            <a:ext cx="58963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Belo Horizonte </a:t>
            </a:r>
            <a:r>
              <a:rPr lang="en-GB" sz="2400" dirty="0"/>
              <a:t>was building transport policy &amp; needed to prioritize actions and projects in a </a:t>
            </a:r>
            <a:r>
              <a:rPr lang="en-GB" sz="2400" b="1" dirty="0"/>
              <a:t>multi-year strategic plan</a:t>
            </a:r>
          </a:p>
          <a:p>
            <a:endParaRPr lang="en-GB" sz="2400" dirty="0"/>
          </a:p>
          <a:p>
            <a:r>
              <a:rPr lang="en-GB" sz="2400" b="1" dirty="0"/>
              <a:t>Public engagement</a:t>
            </a:r>
            <a:r>
              <a:rPr lang="en-GB" sz="2400" dirty="0"/>
              <a:t> was key because this would effect so many peoples’ lives… and it needed to be right so it wouldn’t be changed every few years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B7416D-81DB-49E2-8433-73389577422D}"/>
              </a:ext>
            </a:extLst>
          </p:cNvPr>
          <p:cNvSpPr txBox="1"/>
          <p:nvPr/>
        </p:nvSpPr>
        <p:spPr>
          <a:xfrm>
            <a:off x="7589479" y="827802"/>
            <a:ext cx="5018313" cy="175432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More than </a:t>
            </a:r>
            <a:r>
              <a:rPr lang="en-GB" sz="2800" b="1" dirty="0">
                <a:solidFill>
                  <a:schemeClr val="bg1"/>
                </a:solidFill>
              </a:rPr>
              <a:t>5m people </a:t>
            </a:r>
            <a:r>
              <a:rPr lang="en-GB" sz="2000" dirty="0">
                <a:solidFill>
                  <a:schemeClr val="bg1"/>
                </a:solidFill>
              </a:rPr>
              <a:t>live in Belo Horizonte, so integrating their diverse needs into a coherent, deliverable development plan was key to enhancing the quality of life &amp; opportunity for many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B4C3C5B-4553-4DF1-BFB4-22DA97BB99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5936" y="2714204"/>
            <a:ext cx="5127170" cy="296474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125542/1469430904/slid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CEA4A0-66EB-4FCB-A5C1-052A578807B7}"/>
              </a:ext>
            </a:extLst>
          </p:cNvPr>
          <p:cNvSpPr txBox="1"/>
          <p:nvPr/>
        </p:nvSpPr>
        <p:spPr>
          <a:xfrm>
            <a:off x="1349828" y="543937"/>
            <a:ext cx="735874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Cognitive mapping </a:t>
            </a:r>
            <a:r>
              <a:rPr lang="en-GB" sz="2000" dirty="0"/>
              <a:t>process was used to build criteria, through capturing &amp; clustering objectives into AHP framework</a:t>
            </a:r>
          </a:p>
          <a:p>
            <a:endParaRPr lang="en-GB" sz="2000" dirty="0"/>
          </a:p>
          <a:p>
            <a:r>
              <a:rPr lang="en-GB" sz="2000" b="1" dirty="0"/>
              <a:t>Pairwise weighting </a:t>
            </a:r>
            <a:r>
              <a:rPr lang="en-GB" sz="2000" dirty="0"/>
              <a:t>was completed via public consultation, with &gt;100 people voting, working in small groups to discuss their scores, and then loading them directly into the software</a:t>
            </a:r>
          </a:p>
          <a:p>
            <a:endParaRPr lang="en-GB" sz="2000" dirty="0"/>
          </a:p>
          <a:p>
            <a:r>
              <a:rPr lang="en-GB" sz="2000" dirty="0"/>
              <a:t>Participation bought together </a:t>
            </a:r>
            <a:r>
              <a:rPr lang="en-GB" sz="2000" b="1" dirty="0"/>
              <a:t>diverse stakeholders</a:t>
            </a:r>
            <a:r>
              <a:rPr lang="en-GB" sz="2000" dirty="0"/>
              <a:t>, with an open door venue welcoming groups from NGOs, Taxi Drivers &amp; disability groups to local transport agents</a:t>
            </a:r>
          </a:p>
          <a:p>
            <a:endParaRPr lang="en-GB" sz="2000" dirty="0"/>
          </a:p>
          <a:p>
            <a:r>
              <a:rPr lang="en-GB" sz="2000" dirty="0"/>
              <a:t>230 projects were </a:t>
            </a:r>
            <a:r>
              <a:rPr lang="en-GB" sz="2000" b="1" dirty="0"/>
              <a:t>split into 3 portfolios </a:t>
            </a:r>
            <a:r>
              <a:rPr lang="en-GB" sz="2000" dirty="0"/>
              <a:t>of similar solutions</a:t>
            </a:r>
          </a:p>
          <a:p>
            <a:endParaRPr lang="en-GB" sz="2000" dirty="0"/>
          </a:p>
          <a:p>
            <a:r>
              <a:rPr lang="en-GB" sz="2000" dirty="0"/>
              <a:t>Forms sent out to &gt;100 people to vote on the Alternatives,</a:t>
            </a:r>
          </a:p>
          <a:p>
            <a:r>
              <a:rPr lang="en-GB" sz="2000" dirty="0"/>
              <a:t>generating a </a:t>
            </a:r>
            <a:r>
              <a:rPr lang="en-GB" sz="2000" b="1" dirty="0"/>
              <a:t>score for Strategic Alignment </a:t>
            </a:r>
          </a:p>
          <a:p>
            <a:endParaRPr lang="en-GB" sz="2000" dirty="0"/>
          </a:p>
          <a:p>
            <a:r>
              <a:rPr lang="en-GB" sz="2000" b="1" dirty="0"/>
              <a:t>Feasibility was overlayed</a:t>
            </a:r>
            <a:r>
              <a:rPr lang="en-GB" sz="2000" dirty="0"/>
              <a:t> to factor in finance, social acceptability &amp; difficulty with smaller SME group scoring</a:t>
            </a:r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81506A-ACF6-45E1-8EA7-B2015A6F7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1316" y="278488"/>
            <a:ext cx="3582313" cy="55120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125542/1469430904/slide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BC429A-408C-4A31-B33B-55ABFA37F363}"/>
              </a:ext>
            </a:extLst>
          </p:cNvPr>
          <p:cNvSpPr txBox="1"/>
          <p:nvPr/>
        </p:nvSpPr>
        <p:spPr>
          <a:xfrm>
            <a:off x="1363432" y="532060"/>
            <a:ext cx="64416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Actionable strategy delivered</a:t>
            </a:r>
            <a:br>
              <a:rPr lang="en-GB" dirty="0"/>
            </a:br>
            <a:r>
              <a:rPr lang="en-GB" dirty="0"/>
              <a:t>Strategic Alignment vs Feasibility matrix split into 3 portfolios – with quick wins identified around </a:t>
            </a:r>
            <a:r>
              <a:rPr lang="en-GB" b="1" dirty="0"/>
              <a:t>Traffic Calming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“You look at the project… to get 230 projects scored with so many people.., and </a:t>
            </a:r>
            <a:r>
              <a:rPr lang="en-GB" sz="2400" b="1" dirty="0"/>
              <a:t>you think that’s impossible to do</a:t>
            </a:r>
            <a:r>
              <a:rPr lang="en-GB" dirty="0"/>
              <a:t>… but we got it done, and had a very good result”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18586C-391A-4BA4-BA7E-BD61FA0651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942" y="167922"/>
            <a:ext cx="5250231" cy="42625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572199-A796-4709-8F8F-437868E5DF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689" y="3201976"/>
            <a:ext cx="4239987" cy="23717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DD2580-8288-49BF-9796-D3A44E5CAD55}"/>
              </a:ext>
            </a:extLst>
          </p:cNvPr>
          <p:cNvSpPr txBox="1"/>
          <p:nvPr/>
        </p:nvSpPr>
        <p:spPr>
          <a:xfrm>
            <a:off x="8440511" y="4465688"/>
            <a:ext cx="42508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The </a:t>
            </a:r>
            <a:r>
              <a:rPr lang="en-GB" sz="2400" b="1" dirty="0"/>
              <a:t>client was very very very happy</a:t>
            </a:r>
            <a:r>
              <a:rPr lang="en-GB" dirty="0"/>
              <a:t>.. They saw that the discussion considered the opinions of everyone</a:t>
            </a:r>
          </a:p>
        </p:txBody>
      </p:sp>
      <p:pic>
        <p:nvPicPr>
          <p:cNvPr id="8" name="Picture 7">
            <a:hlinkClick r:id="rId6"/>
            <a:extLst>
              <a:ext uri="{FF2B5EF4-FFF2-40B4-BE49-F238E27FC236}">
                <a16:creationId xmlns:a16="http://schemas.microsoft.com/office/drawing/2014/main" id="{CDFA32C1-2292-4408-8243-4EE6B71C63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3419" y="5150314"/>
            <a:ext cx="2862949" cy="20923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9D8D1A-2650-41D2-9D4E-3D1B812CDE46}"/>
              </a:ext>
            </a:extLst>
          </p:cNvPr>
          <p:cNvSpPr txBox="1"/>
          <p:nvPr/>
        </p:nvSpPr>
        <p:spPr>
          <a:xfrm>
            <a:off x="1274308" y="5900353"/>
            <a:ext cx="4239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/>
              <a:t>Learn more by listening to </a:t>
            </a:r>
            <a:r>
              <a:rPr lang="en-GB" sz="2400" b="1" i="1" dirty="0">
                <a:hlinkClick r:id="rId6"/>
              </a:rPr>
              <a:t>Rodrigo’s story</a:t>
            </a:r>
            <a:r>
              <a:rPr lang="en-GB" sz="2400" i="1" dirty="0">
                <a:hlinkClick r:id="rId6"/>
              </a:rPr>
              <a:t> </a:t>
            </a:r>
            <a:r>
              <a:rPr lang="en-GB" sz="2400" i="1" dirty="0"/>
              <a:t>on our YouTube channel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314</Words>
  <Application>Microsoft Office PowerPoint</Application>
  <PresentationFormat>Custom</PresentationFormat>
  <Paragraphs>26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>Visme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Visme Presentation</dc:title>
  <dc:subject>Visme Presentation</dc:subject>
  <dc:creator>Visme User</dc:creator>
  <cp:lastModifiedBy>Dan Dures</cp:lastModifiedBy>
  <cp:revision>18</cp:revision>
  <dcterms:created xsi:type="dcterms:W3CDTF">2021-03-19T17:15:50Z</dcterms:created>
  <dcterms:modified xsi:type="dcterms:W3CDTF">2021-07-06T09:55:19Z</dcterms:modified>
</cp:coreProperties>
</file>